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15" r:id="rId2"/>
    <p:sldId id="314" r:id="rId3"/>
    <p:sldId id="275" r:id="rId4"/>
    <p:sldId id="266" r:id="rId5"/>
    <p:sldId id="260" r:id="rId6"/>
    <p:sldId id="264" r:id="rId7"/>
    <p:sldId id="271" r:id="rId8"/>
    <p:sldId id="261" r:id="rId9"/>
    <p:sldId id="272" r:id="rId10"/>
    <p:sldId id="294" r:id="rId11"/>
    <p:sldId id="274" r:id="rId12"/>
    <p:sldId id="312" r:id="rId13"/>
    <p:sldId id="277" r:id="rId14"/>
    <p:sldId id="278" r:id="rId15"/>
    <p:sldId id="279" r:id="rId16"/>
    <p:sldId id="280" r:id="rId17"/>
    <p:sldId id="283" r:id="rId18"/>
    <p:sldId id="281" r:id="rId19"/>
    <p:sldId id="282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5" r:id="rId28"/>
    <p:sldId id="291" r:id="rId29"/>
    <p:sldId id="292" r:id="rId30"/>
    <p:sldId id="293" r:id="rId31"/>
    <p:sldId id="296" r:id="rId32"/>
    <p:sldId id="297" r:id="rId33"/>
    <p:sldId id="298" r:id="rId34"/>
    <p:sldId id="302" r:id="rId35"/>
    <p:sldId id="308" r:id="rId36"/>
    <p:sldId id="316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979"/>
    <a:srgbClr val="FFC165"/>
    <a:srgbClr val="FF9900"/>
    <a:srgbClr val="FFCC66"/>
    <a:srgbClr val="EBDC6B"/>
    <a:srgbClr val="C3BF6F"/>
    <a:srgbClr val="D4BE1A"/>
    <a:srgbClr val="0CE4DA"/>
    <a:srgbClr val="FF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426" autoAdjust="0"/>
    <p:restoredTop sz="94590" autoAdjust="0"/>
  </p:normalViewPr>
  <p:slideViewPr>
    <p:cSldViewPr>
      <p:cViewPr>
        <p:scale>
          <a:sx n="70" d="100"/>
          <a:sy n="70" d="100"/>
        </p:scale>
        <p:origin x="-130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DIET U.S.NAGAR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16576F-D1C1-4CC5-8AAB-B497943508E5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ET DEPRTMENT, DIET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A0E94-B1B9-4C17-817D-A69BED3CEAF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IN" smtClean="0"/>
              <a:t>DIET U.S.NAGAR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E56B99-0BDD-46E8-97CD-3BC805BCBA9B}" type="datetimeFigureOut">
              <a:rPr lang="en-IN" smtClean="0"/>
              <a:pPr/>
              <a:t>02-05-2020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IN" smtClean="0"/>
              <a:t>ET DEPRTMENT, DIET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3B54E-DD49-4DC3-98E7-1465BC2108E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386394040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13B54E-DD49-4DC3-98E7-1465BC2108E5}" type="slidenum">
              <a:rPr lang="en-IN" smtClean="0"/>
              <a:pPr/>
              <a:t>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ET DEPRTMENT, DIET</a:t>
            </a:r>
            <a:endParaRPr lang="en-IN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IN" smtClean="0"/>
              <a:t>DIET U.S.NAGAR</a:t>
            </a:r>
            <a:endParaRPr lang="en-I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13B54E-DD49-4DC3-98E7-1465BC2108E5}" type="slidenum">
              <a:rPr lang="en-IN" smtClean="0"/>
              <a:pPr/>
              <a:t>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ET DEPRTMENT, DIET</a:t>
            </a:r>
            <a:endParaRPr lang="en-IN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IN" smtClean="0"/>
              <a:t>DIET U.S.NAGAR</a:t>
            </a:r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606193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13B54E-DD49-4DC3-98E7-1465BC2108E5}" type="slidenum">
              <a:rPr lang="en-IN" smtClean="0"/>
              <a:pPr/>
              <a:t>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ET DEPRTMENT, DIET</a:t>
            </a:r>
            <a:endParaRPr lang="en-IN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IN" smtClean="0"/>
              <a:t>DIET U.S.NAGAR</a:t>
            </a:r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787686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13B54E-DD49-4DC3-98E7-1465BC2108E5}" type="slidenum">
              <a:rPr lang="en-IN" smtClean="0"/>
              <a:pPr/>
              <a:t>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ET DEPRTMENT, DIET</a:t>
            </a:r>
            <a:endParaRPr lang="en-IN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IN" smtClean="0"/>
              <a:t>DIET U.S.NAGAR</a:t>
            </a:r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66124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13B54E-DD49-4DC3-98E7-1465BC2108E5}" type="slidenum">
              <a:rPr lang="en-IN" smtClean="0"/>
              <a:pPr/>
              <a:t>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ET DEPRTMENT, DIET</a:t>
            </a:r>
            <a:endParaRPr lang="en-IN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IN" smtClean="0"/>
              <a:t>DIET U.S.NAGAR</a:t>
            </a:r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790167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7.wav"/><Relationship Id="rId1" Type="http://schemas.openxmlformats.org/officeDocument/2006/relationships/audio" Target="../media/audio16.wav"/><Relationship Id="rId6" Type="http://schemas.openxmlformats.org/officeDocument/2006/relationships/image" Target="../media/image13.png"/><Relationship Id="rId5" Type="http://schemas.openxmlformats.org/officeDocument/2006/relationships/image" Target="../media/image15.gif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0.wav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audio22.wav"/><Relationship Id="rId1" Type="http://schemas.openxmlformats.org/officeDocument/2006/relationships/audio" Target="../media/audio21.wa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3.wav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4.wav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5.wav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6.wav"/><Relationship Id="rId5" Type="http://schemas.openxmlformats.org/officeDocument/2006/relationships/image" Target="../media/image47.png"/><Relationship Id="rId4" Type="http://schemas.openxmlformats.org/officeDocument/2006/relationships/image" Target="../media/image4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7.wav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8.wav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9.wav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0.wav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1.wav"/><Relationship Id="rId6" Type="http://schemas.openxmlformats.org/officeDocument/2006/relationships/image" Target="../media/image55.png"/><Relationship Id="rId5" Type="http://schemas.openxmlformats.org/officeDocument/2006/relationships/image" Target="../media/image54.gif"/><Relationship Id="rId4" Type="http://schemas.openxmlformats.org/officeDocument/2006/relationships/image" Target="../media/image5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2.wav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35.wav"/><Relationship Id="rId7" Type="http://schemas.openxmlformats.org/officeDocument/2006/relationships/image" Target="../media/image59.png"/><Relationship Id="rId2" Type="http://schemas.openxmlformats.org/officeDocument/2006/relationships/audio" Target="../media/audio34.wav"/><Relationship Id="rId1" Type="http://schemas.openxmlformats.org/officeDocument/2006/relationships/audio" Target="../media/audio33.wav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2.png"/><Relationship Id="rId4" Type="http://schemas.openxmlformats.org/officeDocument/2006/relationships/audio" Target="../media/audio36.wav"/><Relationship Id="rId9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7.wav"/><Relationship Id="rId5" Type="http://schemas.openxmlformats.org/officeDocument/2006/relationships/image" Target="../media/image65.png"/><Relationship Id="rId4" Type="http://schemas.openxmlformats.org/officeDocument/2006/relationships/image" Target="../media/image15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8.wav"/><Relationship Id="rId5" Type="http://schemas.openxmlformats.org/officeDocument/2006/relationships/image" Target="../media/image15.gif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9.wav"/><Relationship Id="rId5" Type="http://schemas.openxmlformats.org/officeDocument/2006/relationships/image" Target="../media/image15.gif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0.wav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1.wav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2.wav"/><Relationship Id="rId5" Type="http://schemas.openxmlformats.org/officeDocument/2006/relationships/image" Target="../media/image76.png"/><Relationship Id="rId4" Type="http://schemas.openxmlformats.org/officeDocument/2006/relationships/image" Target="../media/image75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audio45.wav"/><Relationship Id="rId7" Type="http://schemas.openxmlformats.org/officeDocument/2006/relationships/image" Target="../media/image77.png"/><Relationship Id="rId2" Type="http://schemas.openxmlformats.org/officeDocument/2006/relationships/audio" Target="../media/audio44.wav"/><Relationship Id="rId1" Type="http://schemas.openxmlformats.org/officeDocument/2006/relationships/audio" Target="../media/audio43.wav"/><Relationship Id="rId6" Type="http://schemas.openxmlformats.org/officeDocument/2006/relationships/image" Target="../media/image58.png"/><Relationship Id="rId11" Type="http://schemas.openxmlformats.org/officeDocument/2006/relationships/image" Target="../media/image15.gi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0.png"/><Relationship Id="rId4" Type="http://schemas.openxmlformats.org/officeDocument/2006/relationships/audio" Target="../media/audio46.wav"/><Relationship Id="rId9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7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8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5" Type="http://schemas.openxmlformats.org/officeDocument/2006/relationships/image" Target="../media/image13.png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6.wav"/><Relationship Id="rId7" Type="http://schemas.openxmlformats.org/officeDocument/2006/relationships/image" Target="../media/image15.gif"/><Relationship Id="rId2" Type="http://schemas.openxmlformats.org/officeDocument/2006/relationships/audio" Target="../media/audio5.wav"/><Relationship Id="rId1" Type="http://schemas.openxmlformats.org/officeDocument/2006/relationships/audio" Target="../media/audio4.wav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7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13.png"/><Relationship Id="rId5" Type="http://schemas.openxmlformats.org/officeDocument/2006/relationships/image" Target="../media/image15.gif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1.wav"/><Relationship Id="rId7" Type="http://schemas.openxmlformats.org/officeDocument/2006/relationships/image" Target="../media/image15.gif"/><Relationship Id="rId2" Type="http://schemas.openxmlformats.org/officeDocument/2006/relationships/audio" Target="../media/audio10.wav"/><Relationship Id="rId1" Type="http://schemas.openxmlformats.org/officeDocument/2006/relationships/audio" Target="../media/audio9.wav"/><Relationship Id="rId6" Type="http://schemas.openxmlformats.org/officeDocument/2006/relationships/image" Target="../media/image18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1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6" Type="http://schemas.openxmlformats.org/officeDocument/2006/relationships/image" Target="../media/image13.png"/><Relationship Id="rId5" Type="http://schemas.openxmlformats.org/officeDocument/2006/relationships/image" Target="../media/image15.gif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negi\Desktop\jeevan negi class 6\hqdefault.jpg"/>
          <p:cNvPicPr>
            <a:picLocks noChangeAspect="1" noChangeArrowheads="1"/>
          </p:cNvPicPr>
          <p:nvPr/>
        </p:nvPicPr>
        <p:blipFill>
          <a:blip r:embed="rId3"/>
          <a:srcRect l="14432" r="18330"/>
          <a:stretch>
            <a:fillRect/>
          </a:stretch>
        </p:blipFill>
        <p:spPr bwMode="auto">
          <a:xfrm>
            <a:off x="714348" y="285728"/>
            <a:ext cx="7786742" cy="4357718"/>
          </a:xfrm>
          <a:prstGeom prst="rect">
            <a:avLst/>
          </a:prstGeom>
          <a:noFill/>
        </p:spPr>
      </p:pic>
      <p:pic>
        <p:nvPicPr>
          <p:cNvPr id="6" name="Picture 2" descr="C:\Users\negi\Desktop\jeevan negi class 6\Class-6-Science-FIBER-TO-FABRIC.jpg"/>
          <p:cNvPicPr>
            <a:picLocks noChangeAspect="1" noChangeArrowheads="1"/>
          </p:cNvPicPr>
          <p:nvPr/>
        </p:nvPicPr>
        <p:blipFill>
          <a:blip r:embed="rId4"/>
          <a:srcRect l="3277" t="18041" r="2418" b="44077"/>
          <a:stretch>
            <a:fillRect/>
          </a:stretch>
        </p:blipFill>
        <p:spPr bwMode="auto">
          <a:xfrm>
            <a:off x="0" y="4572008"/>
            <a:ext cx="9144000" cy="2571744"/>
          </a:xfrm>
          <a:prstGeom prst="rect">
            <a:avLst/>
          </a:prstGeom>
          <a:noFill/>
        </p:spPr>
      </p:pic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2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8" presetClass="entr" presetSubtype="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IET USNAGAR\Desktop\ANITA RAWAT\fibre to fabric\IMG_20190721_1323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787" t="37500" r="20154"/>
          <a:stretch>
            <a:fillRect/>
          </a:stretch>
        </p:blipFill>
        <p:spPr bwMode="auto">
          <a:xfrm>
            <a:off x="0" y="2285992"/>
            <a:ext cx="9144000" cy="45720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9">
            <a:hlinkClick r:id="" action="ppaction://media"/>
          </p:cNvPr>
          <p:cNvPicPr>
            <a:picLocks noRot="1" noChangeAspect="1"/>
          </p:cNvPicPr>
          <p:nvPr>
            <a:wavAudioFile r:embed="rId1" name="s9"/>
          </p:nvPr>
        </p:nvPicPr>
        <p:blipFill>
          <a:blip r:embed="rId4"/>
          <a:stretch>
            <a:fillRect/>
          </a:stretch>
        </p:blipFill>
        <p:spPr>
          <a:xfrm>
            <a:off x="4470400" y="3327400"/>
            <a:ext cx="203200" cy="203200"/>
          </a:xfrm>
          <a:prstGeom prst="rect">
            <a:avLst/>
          </a:prstGeom>
        </p:spPr>
      </p:pic>
      <p:pic>
        <p:nvPicPr>
          <p:cNvPr id="4" name="Picture 2" descr="C:\Users\DIET USNAGAR\Desktop\ANITA RAWAT\fibre to fabric\IMG_20190721_1323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5625"/>
          <a:stretch>
            <a:fillRect/>
          </a:stretch>
        </p:blipFill>
        <p:spPr bwMode="auto">
          <a:xfrm>
            <a:off x="18175" y="-24"/>
            <a:ext cx="9125857" cy="23574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1515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New folder\fibre to fabric\IMG_20190721_1321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"/>
            <a:ext cx="9144032" cy="6857999"/>
          </a:xfrm>
          <a:prstGeom prst="rect">
            <a:avLst/>
          </a:prstGeom>
          <a:noFill/>
        </p:spPr>
      </p:pic>
      <p:pic>
        <p:nvPicPr>
          <p:cNvPr id="3" name="Picture 2" descr="C:\Users\admin\Desktop\New folder\Download\unnamed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1643050"/>
            <a:ext cx="4038600" cy="4559142"/>
          </a:xfrm>
          <a:prstGeom prst="rect">
            <a:avLst/>
          </a:prstGeom>
          <a:noFill/>
        </p:spPr>
      </p:pic>
      <p:sp>
        <p:nvSpPr>
          <p:cNvPr id="4" name="Oval Callout 3"/>
          <p:cNvSpPr/>
          <p:nvPr/>
        </p:nvSpPr>
        <p:spPr>
          <a:xfrm>
            <a:off x="285720" y="142876"/>
            <a:ext cx="3500462" cy="2071678"/>
          </a:xfrm>
          <a:prstGeom prst="wedgeEllipseCallout">
            <a:avLst>
              <a:gd name="adj1" fmla="val 49941"/>
              <a:gd name="adj2" fmla="val 69599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Mam ! From where do we  get  these </a:t>
            </a:r>
            <a:r>
              <a:rPr lang="en-US" sz="2800" b="1" dirty="0" err="1" smtClean="0">
                <a:solidFill>
                  <a:schemeClr val="tx1"/>
                </a:solidFill>
              </a:rPr>
              <a:t>fibres</a:t>
            </a:r>
            <a:r>
              <a:rPr lang="en-US" sz="2800" b="1" dirty="0" smtClean="0">
                <a:solidFill>
                  <a:schemeClr val="tx1"/>
                </a:solidFill>
              </a:rPr>
              <a:t>?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6000760" y="214290"/>
            <a:ext cx="2714644" cy="1160358"/>
          </a:xfrm>
          <a:prstGeom prst="wedgeEllipseCallout">
            <a:avLst>
              <a:gd name="adj1" fmla="val 10731"/>
              <a:gd name="adj2" fmla="val 86387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O.K. 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I  explain you 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6" name="s10 2">
            <a:hlinkClick r:id="" action="ppaction://media"/>
          </p:cNvPr>
          <p:cNvPicPr>
            <a:picLocks noRot="1" noChangeAspect="1"/>
          </p:cNvPicPr>
          <p:nvPr>
            <a:wavAudioFile r:embed="rId1" name="s10 2"/>
          </p:nvPr>
        </p:nvPicPr>
        <p:blipFill>
          <a:blip r:embed="rId6"/>
          <a:stretch>
            <a:fillRect/>
          </a:stretch>
        </p:blipFill>
        <p:spPr>
          <a:xfrm>
            <a:off x="4470400" y="3327400"/>
            <a:ext cx="203200" cy="203200"/>
          </a:xfrm>
          <a:prstGeom prst="rect">
            <a:avLst/>
          </a:prstGeom>
        </p:spPr>
      </p:pic>
      <p:pic>
        <p:nvPicPr>
          <p:cNvPr id="7" name="s10 1">
            <a:hlinkClick r:id="" action="ppaction://media"/>
          </p:cNvPr>
          <p:cNvPicPr>
            <a:picLocks noRot="1" noChangeAspect="1"/>
          </p:cNvPicPr>
          <p:nvPr>
            <a:wavAudioFile r:embed="rId2" name="s10 1"/>
          </p:nvPr>
        </p:nvPicPr>
        <p:blipFill>
          <a:blip r:embed="rId6"/>
          <a:stretch>
            <a:fillRect/>
          </a:stretch>
        </p:blipFill>
        <p:spPr>
          <a:xfrm>
            <a:off x="4470400" y="3327400"/>
            <a:ext cx="203200" cy="20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8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341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341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ON THE BASIS OF THE SOURCE </a:t>
            </a:r>
            <a:endParaRPr lang="en-IN" sz="4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4400" b="1" dirty="0" smtClean="0">
                <a:solidFill>
                  <a:srgbClr val="0070C0"/>
                </a:solidFill>
              </a:rPr>
              <a:t>FIBRES ARE OF TWO TYPES</a:t>
            </a:r>
            <a:endParaRPr lang="en-IN" sz="4400" b="1" dirty="0">
              <a:solidFill>
                <a:srgbClr val="0070C0"/>
              </a:solidFill>
            </a:endParaRPr>
          </a:p>
        </p:txBody>
      </p:sp>
      <p:sp>
        <p:nvSpPr>
          <p:cNvPr id="6" name="Vertical Scroll 5"/>
          <p:cNvSpPr/>
          <p:nvPr/>
        </p:nvSpPr>
        <p:spPr>
          <a:xfrm>
            <a:off x="533400" y="2667000"/>
            <a:ext cx="5105400" cy="114300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NATURAL FIBRES</a:t>
            </a:r>
            <a:endParaRPr lang="en-IN" sz="3200" dirty="0">
              <a:solidFill>
                <a:srgbClr val="FF0000"/>
              </a:solidFill>
            </a:endParaRPr>
          </a:p>
        </p:txBody>
      </p:sp>
      <p:sp>
        <p:nvSpPr>
          <p:cNvPr id="7" name="Vertical Scroll 6"/>
          <p:cNvSpPr/>
          <p:nvPr/>
        </p:nvSpPr>
        <p:spPr>
          <a:xfrm>
            <a:off x="533400" y="4191000"/>
            <a:ext cx="5228771" cy="114300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SYNTHETIC FIBRE</a:t>
            </a:r>
            <a:endParaRPr lang="en-IN" sz="3200" dirty="0">
              <a:solidFill>
                <a:srgbClr val="FF0000"/>
              </a:solidFill>
            </a:endParaRPr>
          </a:p>
        </p:txBody>
      </p:sp>
      <p:pic>
        <p:nvPicPr>
          <p:cNvPr id="8" name="Picture 7" descr="C:\Users\admin\Desktop\New folder\Download\unnamed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1857364"/>
            <a:ext cx="3752848" cy="4987770"/>
          </a:xfrm>
          <a:prstGeom prst="rect">
            <a:avLst/>
          </a:prstGeom>
          <a:noFill/>
        </p:spPr>
      </p:pic>
      <p:pic>
        <p:nvPicPr>
          <p:cNvPr id="9" name="s11 ">
            <a:hlinkClick r:id="" action="ppaction://media"/>
          </p:cNvPr>
          <p:cNvPicPr>
            <a:picLocks noRot="1" noChangeAspect="1"/>
          </p:cNvPicPr>
          <p:nvPr>
            <a:wavAudioFile r:embed="rId1" name="s11 "/>
          </p:nvPr>
        </p:nvPicPr>
        <p:blipFill>
          <a:blip r:embed="rId4"/>
          <a:stretch>
            <a:fillRect/>
          </a:stretch>
        </p:blipFill>
        <p:spPr>
          <a:xfrm>
            <a:off x="4470400" y="3327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7070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2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 build="p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                  </a:t>
            </a:r>
            <a:endParaRPr lang="en-IN" dirty="0"/>
          </a:p>
        </p:txBody>
      </p:sp>
      <p:pic>
        <p:nvPicPr>
          <p:cNvPr id="5122" name="Picture 2" descr="I:\fibre to fabric\images (7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4143380"/>
            <a:ext cx="3881438" cy="22172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928802"/>
            <a:ext cx="3681442" cy="2289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9" y="4214818"/>
            <a:ext cx="3693934" cy="214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2000240"/>
            <a:ext cx="3857620" cy="2071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00B050"/>
                </a:solidFill>
              </a:rPr>
              <a:t>NATURAL FIBRES</a:t>
            </a:r>
            <a:endParaRPr lang="en-IN" sz="6000" dirty="0">
              <a:solidFill>
                <a:srgbClr val="00B05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8596" y="1428736"/>
            <a:ext cx="3429000" cy="5092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PLANT FIBRE</a:t>
            </a:r>
            <a:endParaRPr lang="en-IN" sz="32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57842" y="1428736"/>
            <a:ext cx="3429000" cy="5092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ANIMAL FIBRE</a:t>
            </a:r>
            <a:endParaRPr lang="en-IN" sz="3200" dirty="0">
              <a:solidFill>
                <a:srgbClr val="FF0000"/>
              </a:solidFill>
            </a:endParaRPr>
          </a:p>
        </p:txBody>
      </p:sp>
      <p:pic>
        <p:nvPicPr>
          <p:cNvPr id="14" name="s12 ">
            <a:hlinkClick r:id="" action="ppaction://media"/>
          </p:cNvPr>
          <p:cNvPicPr>
            <a:picLocks noRot="1" noChangeAspect="1"/>
          </p:cNvPicPr>
          <p:nvPr>
            <a:wavAudioFile r:embed="rId1" name="s12 "/>
          </p:nvPr>
        </p:nvPicPr>
        <p:blipFill>
          <a:blip r:embed="rId8"/>
          <a:stretch>
            <a:fillRect/>
          </a:stretch>
        </p:blipFill>
        <p:spPr>
          <a:xfrm>
            <a:off x="4470400" y="3327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1102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32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1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E4DA">
            <a:alpha val="8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SYNTHETIC  FIBRE</a:t>
            </a:r>
            <a:endParaRPr lang="en-IN" sz="5400" b="1" dirty="0"/>
          </a:p>
        </p:txBody>
      </p:sp>
      <p:pic>
        <p:nvPicPr>
          <p:cNvPr id="6149" name="Picture 5" descr="I:\fibre to fabric\1665-004-4EE859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8868"/>
            <a:ext cx="9144000" cy="44291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14282" y="1428736"/>
            <a:ext cx="1643074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REYON</a:t>
            </a:r>
            <a:endParaRPr lang="en-IN" sz="3200" dirty="0"/>
          </a:p>
        </p:txBody>
      </p:sp>
      <p:sp>
        <p:nvSpPr>
          <p:cNvPr id="9" name="Rounded Rectangle 8"/>
          <p:cNvSpPr/>
          <p:nvPr/>
        </p:nvSpPr>
        <p:spPr>
          <a:xfrm>
            <a:off x="2143108" y="1471602"/>
            <a:ext cx="2071702" cy="6715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POLYSTER</a:t>
            </a:r>
            <a:endParaRPr lang="en-IN" sz="3200" dirty="0"/>
          </a:p>
        </p:txBody>
      </p:sp>
      <p:sp>
        <p:nvSpPr>
          <p:cNvPr id="10" name="Rounded Rectangle 9"/>
          <p:cNvSpPr/>
          <p:nvPr/>
        </p:nvSpPr>
        <p:spPr>
          <a:xfrm>
            <a:off x="4500578" y="1477045"/>
            <a:ext cx="1928810" cy="6660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NYLON</a:t>
            </a:r>
            <a:endParaRPr lang="en-IN" sz="3200" dirty="0"/>
          </a:p>
        </p:txBody>
      </p:sp>
      <p:sp>
        <p:nvSpPr>
          <p:cNvPr id="11" name="Rounded Rectangle 10"/>
          <p:cNvSpPr/>
          <p:nvPr/>
        </p:nvSpPr>
        <p:spPr>
          <a:xfrm>
            <a:off x="6643702" y="1471602"/>
            <a:ext cx="2214578" cy="6715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ACRYLIC</a:t>
            </a:r>
            <a:endParaRPr lang="en-IN" sz="3200" dirty="0"/>
          </a:p>
        </p:txBody>
      </p:sp>
      <p:pic>
        <p:nvPicPr>
          <p:cNvPr id="12" name="s13">
            <a:hlinkClick r:id="" action="ppaction://media"/>
          </p:cNvPr>
          <p:cNvPicPr>
            <a:picLocks noRot="1" noChangeAspect="1"/>
          </p:cNvPicPr>
          <p:nvPr>
            <a:wavAudioFile r:embed="rId1" name="s13"/>
          </p:nvPr>
        </p:nvPicPr>
        <p:blipFill>
          <a:blip r:embed="rId4"/>
          <a:stretch>
            <a:fillRect/>
          </a:stretch>
        </p:blipFill>
        <p:spPr>
          <a:xfrm>
            <a:off x="4214810" y="4000504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0567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3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225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57"/>
            <a:ext cx="9144000" cy="6865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2" y="2143116"/>
            <a:ext cx="4365623" cy="405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285720" y="285728"/>
            <a:ext cx="3357586" cy="1428760"/>
          </a:xfrm>
          <a:prstGeom prst="wedgeEllipseCallout">
            <a:avLst>
              <a:gd name="adj1" fmla="val -11285"/>
              <a:gd name="adj2" fmla="val 112354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Mam! How do fabrics are made from </a:t>
            </a:r>
            <a:r>
              <a:rPr lang="en-US" sz="2400" b="1" dirty="0" err="1" smtClean="0">
                <a:solidFill>
                  <a:schemeClr val="tx1"/>
                </a:solidFill>
              </a:rPr>
              <a:t>fibres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</a:rPr>
              <a:t>?</a:t>
            </a:r>
            <a:endParaRPr lang="en-IN" sz="2400" b="1" dirty="0">
              <a:solidFill>
                <a:schemeClr val="tx1"/>
              </a:solidFill>
            </a:endParaRPr>
          </a:p>
        </p:txBody>
      </p:sp>
      <p:sp>
        <p:nvSpPr>
          <p:cNvPr id="3" name="Oval Callout 2"/>
          <p:cNvSpPr/>
          <p:nvPr/>
        </p:nvSpPr>
        <p:spPr>
          <a:xfrm>
            <a:off x="4857752" y="214290"/>
            <a:ext cx="4071966" cy="1676400"/>
          </a:xfrm>
          <a:prstGeom prst="wedgeEllipseCallout">
            <a:avLst>
              <a:gd name="adj1" fmla="val 20280"/>
              <a:gd name="adj2" fmla="val 69799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 O.K. Children! Lets know how the fabric are made from fibre .</a:t>
            </a:r>
            <a:endParaRPr lang="en-IN" sz="2400" b="1" dirty="0">
              <a:solidFill>
                <a:schemeClr val="tx1"/>
              </a:solidFill>
            </a:endParaRPr>
          </a:p>
        </p:txBody>
      </p:sp>
      <p:pic>
        <p:nvPicPr>
          <p:cNvPr id="6" name="s14 2">
            <a:hlinkClick r:id="" action="ppaction://media"/>
          </p:cNvPr>
          <p:cNvPicPr>
            <a:picLocks noRot="1" noChangeAspect="1"/>
          </p:cNvPicPr>
          <p:nvPr>
            <a:wavAudioFile r:embed="rId1" name="s14 2"/>
          </p:nvPr>
        </p:nvPicPr>
        <p:blipFill>
          <a:blip r:embed="rId6"/>
          <a:stretch>
            <a:fillRect/>
          </a:stretch>
        </p:blipFill>
        <p:spPr>
          <a:xfrm>
            <a:off x="4470400" y="3327400"/>
            <a:ext cx="203200" cy="203200"/>
          </a:xfrm>
          <a:prstGeom prst="rect">
            <a:avLst/>
          </a:prstGeom>
        </p:spPr>
      </p:pic>
      <p:pic>
        <p:nvPicPr>
          <p:cNvPr id="7" name="s14 1">
            <a:hlinkClick r:id="" action="ppaction://media"/>
          </p:cNvPr>
          <p:cNvPicPr>
            <a:picLocks noRot="1" noChangeAspect="1"/>
          </p:cNvPicPr>
          <p:nvPr>
            <a:wavAudioFile r:embed="rId2" name="s14 1"/>
          </p:nvPr>
        </p:nvPicPr>
        <p:blipFill>
          <a:blip r:embed="rId7"/>
          <a:stretch>
            <a:fillRect/>
          </a:stretch>
        </p:blipFill>
        <p:spPr>
          <a:xfrm>
            <a:off x="4786314" y="2428868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4033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5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61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61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9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:\fibre to fabric\IMG_20190721_1405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4143380"/>
            <a:ext cx="3286148" cy="2439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I:\fibre to fabric\IMG_20190721_1406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500174"/>
            <a:ext cx="3295680" cy="25263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:\fibre to fabric\Screenshot_20190720_1146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464587"/>
            <a:ext cx="3671918" cy="26787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I:\fibre to fabric\IMG_20190721_1405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1" y="4143380"/>
            <a:ext cx="3571900" cy="24288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42910" y="381000"/>
            <a:ext cx="812008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MAKING OF COTTON FABRIC</a:t>
            </a:r>
            <a:endParaRPr lang="en-IN" sz="4800" dirty="0"/>
          </a:p>
        </p:txBody>
      </p:sp>
      <p:sp>
        <p:nvSpPr>
          <p:cNvPr id="3" name="Right Arrow 2"/>
          <p:cNvSpPr/>
          <p:nvPr/>
        </p:nvSpPr>
        <p:spPr>
          <a:xfrm>
            <a:off x="3929058" y="264318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ight Arrow 3"/>
          <p:cNvSpPr/>
          <p:nvPr/>
        </p:nvSpPr>
        <p:spPr>
          <a:xfrm>
            <a:off x="3929058" y="521495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s15">
            <a:hlinkClick r:id="" action="ppaction://media"/>
          </p:cNvPr>
          <p:cNvPicPr>
            <a:picLocks noRot="1" noChangeAspect="1"/>
          </p:cNvPicPr>
          <p:nvPr>
            <a:wavAudioFile r:embed="rId1" name="s15"/>
          </p:nvPr>
        </p:nvPicPr>
        <p:blipFill>
          <a:blip r:embed="rId7"/>
          <a:stretch>
            <a:fillRect/>
          </a:stretch>
        </p:blipFill>
        <p:spPr>
          <a:xfrm>
            <a:off x="4470400" y="3327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1946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8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repeatCount="1000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5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8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repeatCount="1000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5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I:\Download\H4PTd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3570514"/>
            <a:ext cx="4214842" cy="24989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:\Download\MeaslySilverKouprey-max-1m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44" y="3581400"/>
            <a:ext cx="4230914" cy="24880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I:\fibre to fabric\Screenshot_20190720_1146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44" y="1219200"/>
            <a:ext cx="3144148" cy="22812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5800" y="152400"/>
            <a:ext cx="80518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PROCESS OF GINNIG</a:t>
            </a:r>
            <a:endParaRPr lang="en-IN" sz="4800" dirty="0"/>
          </a:p>
        </p:txBody>
      </p:sp>
      <p:sp>
        <p:nvSpPr>
          <p:cNvPr id="3" name="Rectangle 2"/>
          <p:cNvSpPr/>
          <p:nvPr/>
        </p:nvSpPr>
        <p:spPr>
          <a:xfrm>
            <a:off x="3581399" y="1295400"/>
            <a:ext cx="51562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COTTON BALLS HAVE SEEDS.</a:t>
            </a:r>
            <a:endParaRPr lang="en-IN" sz="3200" dirty="0"/>
          </a:p>
        </p:txBody>
      </p:sp>
      <p:sp>
        <p:nvSpPr>
          <p:cNvPr id="4" name="Rectangle 3"/>
          <p:cNvSpPr/>
          <p:nvPr/>
        </p:nvSpPr>
        <p:spPr>
          <a:xfrm>
            <a:off x="3599543" y="2057400"/>
            <a:ext cx="5138058" cy="1331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 PROCESS OF SEPARATING SEEDS FROM COTTON BALL IS CALLED GINNING.</a:t>
            </a:r>
            <a:endParaRPr lang="en-IN" sz="3200" dirty="0"/>
          </a:p>
        </p:txBody>
      </p:sp>
      <p:sp>
        <p:nvSpPr>
          <p:cNvPr id="5" name="Rectangle 4"/>
          <p:cNvSpPr/>
          <p:nvPr/>
        </p:nvSpPr>
        <p:spPr>
          <a:xfrm>
            <a:off x="526143" y="6161316"/>
            <a:ext cx="3683000" cy="566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BY HAND </a:t>
            </a:r>
            <a:endParaRPr lang="en-IN" sz="3200" dirty="0"/>
          </a:p>
        </p:txBody>
      </p:sp>
      <p:sp>
        <p:nvSpPr>
          <p:cNvPr id="6" name="Rectangle 5"/>
          <p:cNvSpPr/>
          <p:nvPr/>
        </p:nvSpPr>
        <p:spPr>
          <a:xfrm>
            <a:off x="5156200" y="6169933"/>
            <a:ext cx="3327400" cy="579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BY MACHINE</a:t>
            </a:r>
            <a:endParaRPr lang="en-IN" sz="3200" dirty="0"/>
          </a:p>
        </p:txBody>
      </p:sp>
      <p:pic>
        <p:nvPicPr>
          <p:cNvPr id="10" name="s16">
            <a:hlinkClick r:id="" action="ppaction://media"/>
          </p:cNvPr>
          <p:cNvPicPr>
            <a:picLocks noRot="1" noChangeAspect="1"/>
          </p:cNvPicPr>
          <p:nvPr>
            <a:wavAudioFile r:embed="rId1" name="s16"/>
          </p:nvPr>
        </p:nvPicPr>
        <p:blipFill>
          <a:blip r:embed="rId6"/>
          <a:stretch>
            <a:fillRect/>
          </a:stretch>
        </p:blipFill>
        <p:spPr>
          <a:xfrm>
            <a:off x="4470400" y="3327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0194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15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17">
            <a:hlinkClick r:id="" action="ppaction://media"/>
          </p:cNvPr>
          <p:cNvPicPr>
            <a:picLocks noRot="1" noChangeAspect="1"/>
          </p:cNvPicPr>
          <p:nvPr>
            <a:wavAudioFile r:embed="rId1" name="s17"/>
          </p:nvPr>
        </p:nvPicPr>
        <p:blipFill>
          <a:blip r:embed="rId4"/>
          <a:stretch>
            <a:fillRect/>
          </a:stretch>
        </p:blipFill>
        <p:spPr>
          <a:xfrm>
            <a:off x="4470400" y="3327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2481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2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:\Download\OldfashionedInferiorGazelle-max-1m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80457"/>
            <a:ext cx="4305300" cy="44631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I:\Download\plying_cotton_gif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80457"/>
            <a:ext cx="4038600" cy="44341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371600" y="228600"/>
            <a:ext cx="6477000" cy="8817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SPINNIG TOOLS</a:t>
            </a:r>
            <a:endParaRPr lang="en-IN" sz="4800" dirty="0"/>
          </a:p>
        </p:txBody>
      </p:sp>
      <p:sp>
        <p:nvSpPr>
          <p:cNvPr id="4" name="Rectangle 3"/>
          <p:cNvSpPr/>
          <p:nvPr/>
        </p:nvSpPr>
        <p:spPr>
          <a:xfrm>
            <a:off x="914400" y="6172200"/>
            <a:ext cx="3276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SPINDLE</a:t>
            </a:r>
            <a:endParaRPr lang="en-IN" sz="3200" dirty="0"/>
          </a:p>
        </p:txBody>
      </p:sp>
      <p:sp>
        <p:nvSpPr>
          <p:cNvPr id="5" name="Rectangle 4"/>
          <p:cNvSpPr/>
          <p:nvPr/>
        </p:nvSpPr>
        <p:spPr>
          <a:xfrm>
            <a:off x="5214942" y="6119585"/>
            <a:ext cx="3581400" cy="509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SPINNING MACHINE</a:t>
            </a:r>
            <a:endParaRPr lang="en-IN" sz="3200" dirty="0"/>
          </a:p>
        </p:txBody>
      </p:sp>
      <p:pic>
        <p:nvPicPr>
          <p:cNvPr id="7" name="s18">
            <a:hlinkClick r:id="" action="ppaction://media"/>
          </p:cNvPr>
          <p:cNvPicPr>
            <a:picLocks noRot="1" noChangeAspect="1"/>
          </p:cNvPicPr>
          <p:nvPr>
            <a:wavAudioFile r:embed="rId1" name="s18"/>
          </p:nvPr>
        </p:nvPicPr>
        <p:blipFill>
          <a:blip r:embed="rId5"/>
          <a:stretch>
            <a:fillRect/>
          </a:stretch>
        </p:blipFill>
        <p:spPr>
          <a:xfrm>
            <a:off x="4470400" y="3327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4394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6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mages.fibre2fashion.com/Newsresource/images/206/wool_21769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" name="Picture 2" descr="C:\Users\negi\Desktop\Screenshot_20190726_110028.jpg"/>
          <p:cNvPicPr>
            <a:picLocks noChangeAspect="1" noChangeArrowheads="1"/>
          </p:cNvPicPr>
          <p:nvPr/>
        </p:nvPicPr>
        <p:blipFill>
          <a:blip r:embed="rId4"/>
          <a:srcRect l="15625" t="18749" r="6250"/>
          <a:stretch>
            <a:fillRect/>
          </a:stretch>
        </p:blipFill>
        <p:spPr bwMode="auto">
          <a:xfrm>
            <a:off x="4286248" y="0"/>
            <a:ext cx="2286016" cy="1928802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2000232" y="0"/>
            <a:ext cx="2357454" cy="1938992"/>
          </a:xfrm>
          <a:prstGeom prst="rect">
            <a:avLst/>
          </a:prstGeom>
          <a:solidFill>
            <a:srgbClr val="FF6600">
              <a:alpha val="77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PRESENTED BY :-  </a:t>
            </a:r>
          </a:p>
          <a:p>
            <a:pPr algn="ctr"/>
            <a:r>
              <a:rPr lang="en-US" sz="2000" b="1" dirty="0" smtClean="0"/>
              <a:t>ANITA RAWAT</a:t>
            </a:r>
          </a:p>
          <a:p>
            <a:pPr algn="ctr"/>
            <a:r>
              <a:rPr lang="en-US" sz="2000" b="1" dirty="0" smtClean="0"/>
              <a:t>ASSISTANT TEACHER</a:t>
            </a:r>
            <a:br>
              <a:rPr lang="en-US" sz="2000" b="1" dirty="0" smtClean="0"/>
            </a:br>
            <a:r>
              <a:rPr lang="en-US" sz="2000" b="1" dirty="0" smtClean="0"/>
              <a:t>G.U.P.S. CHAKONI</a:t>
            </a:r>
            <a:r>
              <a:rPr lang="en-US" sz="1400" b="1" dirty="0" smtClean="0"/>
              <a:t>,</a:t>
            </a:r>
            <a:r>
              <a:rPr lang="en-US" sz="2000" b="1" dirty="0" smtClean="0"/>
              <a:t> Rudrapur</a:t>
            </a:r>
          </a:p>
          <a:p>
            <a:pPr algn="ctr"/>
            <a:endParaRPr lang="en-US" sz="2000" b="1" dirty="0" smtClean="0"/>
          </a:p>
        </p:txBody>
      </p:sp>
      <p:pic>
        <p:nvPicPr>
          <p:cNvPr id="7" name="Picture 2" descr="C:\Users\negi\Desktop\Screenshot_20190726_110028.jpg"/>
          <p:cNvPicPr>
            <a:picLocks noChangeAspect="1" noChangeArrowheads="1"/>
          </p:cNvPicPr>
          <p:nvPr/>
        </p:nvPicPr>
        <p:blipFill>
          <a:blip r:embed="rId5" cstate="print"/>
          <a:srcRect l="12933" r="9404"/>
          <a:stretch>
            <a:fillRect/>
          </a:stretch>
        </p:blipFill>
        <p:spPr bwMode="auto">
          <a:xfrm>
            <a:off x="0" y="1"/>
            <a:ext cx="2000232" cy="1928801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143108" y="2357430"/>
            <a:ext cx="4500594" cy="1938992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SOUND RECORDED BY :-   </a:t>
            </a:r>
          </a:p>
          <a:p>
            <a:pPr marL="342900" indent="-342900" algn="ctr">
              <a:buAutoNum type="arabicPeriod"/>
            </a:pPr>
            <a:r>
              <a:rPr lang="en-US" sz="2000" b="1" dirty="0" smtClean="0"/>
              <a:t>SEEMA TRIVEDI </a:t>
            </a:r>
          </a:p>
          <a:p>
            <a:pPr marL="342900" indent="-342900" algn="ctr"/>
            <a:r>
              <a:rPr lang="en-US" sz="2000" b="1" dirty="0" smtClean="0"/>
              <a:t>LECTURER DIET U.S. NAGAR</a:t>
            </a:r>
          </a:p>
          <a:p>
            <a:pPr marL="342900" indent="-342900" algn="ctr">
              <a:buAutoNum type="arabicPeriod" startAt="2"/>
            </a:pPr>
            <a:r>
              <a:rPr lang="en-US" sz="2000" b="1" dirty="0" smtClean="0"/>
              <a:t>CHETNA MISHRA</a:t>
            </a:r>
          </a:p>
          <a:p>
            <a:pPr marL="342900" indent="-342900" algn="ctr"/>
            <a:r>
              <a:rPr lang="en-US" sz="2000" b="1" dirty="0" smtClean="0"/>
              <a:t>LECTURER DIET U.S. NAGAR</a:t>
            </a:r>
          </a:p>
          <a:p>
            <a:pPr marL="342900" indent="-342900" algn="ctr"/>
            <a:r>
              <a:rPr lang="en-US" sz="2000" b="1" dirty="0" smtClean="0"/>
              <a:t>DIET U.S. NAGAR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6572264" y="0"/>
            <a:ext cx="2571736" cy="1938992"/>
          </a:xfrm>
          <a:prstGeom prst="rect">
            <a:avLst/>
          </a:prstGeom>
          <a:solidFill>
            <a:srgbClr val="00B050">
              <a:alpha val="85000"/>
            </a:srgbClr>
          </a:solidFill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2000" b="1" dirty="0" smtClean="0"/>
              <a:t>EDITED BY :- </a:t>
            </a:r>
          </a:p>
          <a:p>
            <a:pPr marL="342900" indent="-342900" algn="ctr"/>
            <a:r>
              <a:rPr lang="en-US" sz="2000" b="1" dirty="0" smtClean="0"/>
              <a:t>JEEVAN SINGH NEGI</a:t>
            </a:r>
          </a:p>
          <a:p>
            <a:pPr marL="342900" indent="-342900" algn="ctr"/>
            <a:r>
              <a:rPr lang="en-US" sz="2000" b="1" dirty="0" smtClean="0"/>
              <a:t>ASST. TEACHER </a:t>
            </a:r>
          </a:p>
          <a:p>
            <a:pPr marL="342900" indent="-342900" algn="ctr"/>
            <a:r>
              <a:rPr lang="en-US" sz="2000" b="1" dirty="0" smtClean="0"/>
              <a:t>GPS BAIGUL DAM KHATTA, SITARGANJ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4714884"/>
            <a:ext cx="9144000" cy="707886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PROVED BY :-   </a:t>
            </a:r>
          </a:p>
          <a:p>
            <a:pPr marL="342900" indent="-342900" algn="ctr"/>
            <a:r>
              <a:rPr lang="en-US" sz="2000" b="1" dirty="0" smtClean="0"/>
              <a:t> LECTURER DIET U.S. NAGAR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32" y="6150138"/>
            <a:ext cx="9144000" cy="707886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PREPAIRED BY :-   </a:t>
            </a:r>
          </a:p>
          <a:p>
            <a:pPr marL="342900" indent="-342900" algn="ctr"/>
            <a:r>
              <a:rPr lang="en-US" sz="2000" b="1" dirty="0" smtClean="0"/>
              <a:t>E.T. DEPARTMENT, DIET U.S.NAGAR, RUDRAPUR</a:t>
            </a:r>
          </a:p>
        </p:txBody>
      </p:sp>
      <p:pic>
        <p:nvPicPr>
          <p:cNvPr id="11" name="Picture 2" descr="C:\Users\negi\Desktop\Screenshot_20190726_110028.jpg"/>
          <p:cNvPicPr>
            <a:picLocks noChangeAspect="1" noChangeArrowheads="1"/>
          </p:cNvPicPr>
          <p:nvPr/>
        </p:nvPicPr>
        <p:blipFill>
          <a:blip r:embed="rId6" cstate="print"/>
          <a:srcRect l="38708" t="17742" r="9679" b="22043"/>
          <a:stretch>
            <a:fillRect/>
          </a:stretch>
        </p:blipFill>
        <p:spPr bwMode="auto">
          <a:xfrm>
            <a:off x="0" y="2357430"/>
            <a:ext cx="2714612" cy="1928826"/>
          </a:xfrm>
          <a:prstGeom prst="rect">
            <a:avLst/>
          </a:prstGeom>
          <a:noFill/>
        </p:spPr>
      </p:pic>
      <p:pic>
        <p:nvPicPr>
          <p:cNvPr id="12" name="Picture 2" descr="C:\Users\negi\Desktop\Screenshot_20190726_110028.jpg"/>
          <p:cNvPicPr>
            <a:picLocks noChangeAspect="1" noChangeArrowheads="1"/>
          </p:cNvPicPr>
          <p:nvPr/>
        </p:nvPicPr>
        <p:blipFill>
          <a:blip r:embed="rId7" cstate="print"/>
          <a:srcRect l="22858" t="13810" r="11427" b="13809"/>
          <a:stretch>
            <a:fillRect/>
          </a:stretch>
        </p:blipFill>
        <p:spPr bwMode="auto">
          <a:xfrm>
            <a:off x="6215074" y="2357430"/>
            <a:ext cx="2928926" cy="1928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4" grpId="0" animBg="1"/>
      <p:bldP spid="15" grpId="0" animBg="1"/>
      <p:bldP spid="13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:\fibre to fabric\IMG_20190721_1400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19">
            <a:hlinkClick r:id="" action="ppaction://media"/>
          </p:cNvPr>
          <p:cNvPicPr>
            <a:picLocks noRot="1" noChangeAspect="1"/>
          </p:cNvPicPr>
          <p:nvPr>
            <a:wavAudioFile r:embed="rId1" name="s19"/>
          </p:nvPr>
        </p:nvPicPr>
        <p:blipFill>
          <a:blip r:embed="rId4"/>
          <a:stretch>
            <a:fillRect/>
          </a:stretch>
        </p:blipFill>
        <p:spPr>
          <a:xfrm>
            <a:off x="4470400" y="3327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9139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20">
            <a:hlinkClick r:id="" action="ppaction://media"/>
          </p:cNvPr>
          <p:cNvPicPr>
            <a:picLocks noRot="1" noChangeAspect="1"/>
          </p:cNvPicPr>
          <p:nvPr>
            <a:wavAudioFile r:embed="rId1" name="s20"/>
          </p:nvPr>
        </p:nvPicPr>
        <p:blipFill>
          <a:blip r:embed="rId4"/>
          <a:stretch>
            <a:fillRect/>
          </a:stretch>
        </p:blipFill>
        <p:spPr>
          <a:xfrm>
            <a:off x="4470400" y="3327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3772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78579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Initially one set of yarn is fitted on a loom.</a:t>
            </a:r>
            <a:endParaRPr lang="en-IN" sz="4000" dirty="0">
              <a:solidFill>
                <a:schemeClr val="bg1"/>
              </a:solidFill>
            </a:endParaRPr>
          </a:p>
        </p:txBody>
      </p:sp>
      <p:pic>
        <p:nvPicPr>
          <p:cNvPr id="4" name="s21">
            <a:hlinkClick r:id="" action="ppaction://media"/>
          </p:cNvPr>
          <p:cNvPicPr>
            <a:picLocks noRot="1" noChangeAspect="1"/>
          </p:cNvPicPr>
          <p:nvPr>
            <a:wavAudioFile r:embed="rId1" name="s21"/>
          </p:nvPr>
        </p:nvPicPr>
        <p:blipFill>
          <a:blip r:embed="rId4"/>
          <a:stretch>
            <a:fillRect/>
          </a:stretch>
        </p:blipFill>
        <p:spPr>
          <a:xfrm>
            <a:off x="4470400" y="3327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6462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7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I:\fibre to fabric\IMG_20190721_1324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57"/>
            <a:ext cx="9249228" cy="68507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216571" cy="1142984"/>
          </a:xfrm>
          <a:prstGeom prst="rect">
            <a:avLst/>
          </a:prstGeom>
          <a:solidFill>
            <a:schemeClr val="accent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OTHER SET OF YARN IS INTERLACED AT RIGHT ANGLES WITH FIRST SET OF YARN TO GET FABRIC.</a:t>
            </a:r>
            <a:endParaRPr lang="en-IN" sz="3200" b="1" dirty="0">
              <a:solidFill>
                <a:schemeClr val="bg1"/>
              </a:solidFill>
            </a:endParaRPr>
          </a:p>
        </p:txBody>
      </p:sp>
      <p:pic>
        <p:nvPicPr>
          <p:cNvPr id="4" name="s22">
            <a:hlinkClick r:id="" action="ppaction://media"/>
          </p:cNvPr>
          <p:cNvPicPr>
            <a:picLocks noRot="1" noChangeAspect="1"/>
          </p:cNvPicPr>
          <p:nvPr>
            <a:wavAudioFile r:embed="rId1" name="s22"/>
          </p:nvPr>
        </p:nvPicPr>
        <p:blipFill>
          <a:blip r:embed="rId4"/>
          <a:stretch>
            <a:fillRect/>
          </a:stretch>
        </p:blipFill>
        <p:spPr>
          <a:xfrm>
            <a:off x="4470400" y="3327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478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5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:\Download\pashmina-hand-loom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676400"/>
            <a:ext cx="4724399" cy="41701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DIET USNAGAR\Desktop\ANITA RAWAT\Download\Loomani_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1676401"/>
            <a:ext cx="4038600" cy="41701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228600"/>
            <a:ext cx="85344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tx1"/>
                </a:solidFill>
              </a:rPr>
              <a:t>WEAVING MACHINES</a:t>
            </a:r>
            <a:endParaRPr lang="en-IN" sz="66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6000768"/>
            <a:ext cx="3886200" cy="611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HANDLOOM</a:t>
            </a:r>
            <a:endParaRPr lang="en-IN" sz="3200" dirty="0"/>
          </a:p>
        </p:txBody>
      </p:sp>
      <p:sp>
        <p:nvSpPr>
          <p:cNvPr id="4" name="Rectangle 3"/>
          <p:cNvSpPr/>
          <p:nvPr/>
        </p:nvSpPr>
        <p:spPr>
          <a:xfrm>
            <a:off x="5214942" y="6032296"/>
            <a:ext cx="3628868" cy="611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POWERLOOM</a:t>
            </a:r>
            <a:endParaRPr lang="en-IN" sz="3200" dirty="0"/>
          </a:p>
        </p:txBody>
      </p:sp>
      <p:pic>
        <p:nvPicPr>
          <p:cNvPr id="7" name="s23">
            <a:hlinkClick r:id="" action="ppaction://media"/>
          </p:cNvPr>
          <p:cNvPicPr>
            <a:picLocks noRot="1" noChangeAspect="1"/>
          </p:cNvPicPr>
          <p:nvPr>
            <a:wavAudioFile r:embed="rId1" name="s23"/>
          </p:nvPr>
        </p:nvPicPr>
        <p:blipFill>
          <a:blip r:embed="rId6"/>
          <a:stretch>
            <a:fillRect/>
          </a:stretch>
        </p:blipFill>
        <p:spPr>
          <a:xfrm>
            <a:off x="4470400" y="3327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0691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" presetClass="entr" presetSubtype="5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5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5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I:\Download\sourc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47700"/>
            <a:ext cx="9144001" cy="5562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58514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THE OTHER WAY OF MAKING FABRIC FROM THE YARN IS KNITTING</a:t>
            </a:r>
            <a:endParaRPr lang="en-IN" sz="40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514" y="5791200"/>
            <a:ext cx="91440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IN KNITTING A SINGLE YARN IS INTERLOOPED TO MAKE FABRIC.</a:t>
            </a:r>
            <a:endParaRPr lang="en-IN" sz="3600" b="1" dirty="0">
              <a:solidFill>
                <a:schemeClr val="tx1"/>
              </a:solidFill>
            </a:endParaRPr>
          </a:p>
        </p:txBody>
      </p:sp>
      <p:pic>
        <p:nvPicPr>
          <p:cNvPr id="6" name="s24">
            <a:hlinkClick r:id="" action="ppaction://media"/>
          </p:cNvPr>
          <p:cNvPicPr>
            <a:picLocks noRot="1" noChangeAspect="1"/>
          </p:cNvPicPr>
          <p:nvPr>
            <a:wavAudioFile r:embed="rId1" name="s24"/>
          </p:nvPr>
        </p:nvPicPr>
        <p:blipFill>
          <a:blip r:embed="rId4"/>
          <a:stretch>
            <a:fillRect/>
          </a:stretch>
        </p:blipFill>
        <p:spPr>
          <a:xfrm>
            <a:off x="4470400" y="3327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7105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4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0100" y="0"/>
            <a:ext cx="7429552" cy="2000240"/>
          </a:xfrm>
          <a:prstGeom prst="rect">
            <a:avLst/>
          </a:prstGeom>
          <a:solidFill>
            <a:srgbClr val="FFCC66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21771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71406" y="134926"/>
            <a:ext cx="4500594" cy="2008190"/>
          </a:xfrm>
          <a:prstGeom prst="wedgeEllipseCallout">
            <a:avLst>
              <a:gd name="adj1" fmla="val 104955"/>
              <a:gd name="adj2" fmla="val 60155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Students! I hope you have understood, how do we get cotton fabric from cotton fibre.</a:t>
            </a:r>
            <a:endParaRPr lang="en-IN" sz="2400" b="1" dirty="0">
              <a:solidFill>
                <a:schemeClr val="tx1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6215074" y="357166"/>
            <a:ext cx="2428892" cy="1571636"/>
          </a:xfrm>
          <a:prstGeom prst="wedgeEllipseCallout">
            <a:avLst>
              <a:gd name="adj1" fmla="val -109912"/>
              <a:gd name="adj2" fmla="val 93984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Mam!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I have a question.</a:t>
            </a:r>
            <a:endParaRPr lang="en-IN" sz="2800" b="1" dirty="0">
              <a:solidFill>
                <a:schemeClr val="tx1"/>
              </a:solidFill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285720" y="285728"/>
            <a:ext cx="3429024" cy="2000264"/>
          </a:xfrm>
          <a:prstGeom prst="wedgeEllipseCallout">
            <a:avLst>
              <a:gd name="adj1" fmla="val 51296"/>
              <a:gd name="adj2" fmla="val 65344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How do we get jute fabric from jute plant?</a:t>
            </a:r>
            <a:endParaRPr lang="en-IN" sz="2800" b="1" dirty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4" y="1852630"/>
            <a:ext cx="3071802" cy="4362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s25 1">
            <a:hlinkClick r:id="" action="ppaction://media"/>
          </p:cNvPr>
          <p:cNvPicPr>
            <a:picLocks noRot="1" noChangeAspect="1"/>
          </p:cNvPicPr>
          <p:nvPr>
            <a:wavAudioFile r:embed="rId1" name="s25 1"/>
          </p:nvPr>
        </p:nvPicPr>
        <p:blipFill>
          <a:blip r:embed="rId8"/>
          <a:stretch>
            <a:fillRect/>
          </a:stretch>
        </p:blipFill>
        <p:spPr>
          <a:xfrm>
            <a:off x="4470400" y="3327400"/>
            <a:ext cx="203200" cy="203200"/>
          </a:xfrm>
          <a:prstGeom prst="rect">
            <a:avLst/>
          </a:prstGeom>
        </p:spPr>
      </p:pic>
      <p:pic>
        <p:nvPicPr>
          <p:cNvPr id="11" name="s24 2">
            <a:hlinkClick r:id="" action="ppaction://media"/>
          </p:cNvPr>
          <p:cNvPicPr>
            <a:picLocks noRot="1" noChangeAspect="1"/>
          </p:cNvPicPr>
          <p:nvPr>
            <a:wavAudioFile r:embed="rId2" name="s24 2"/>
          </p:nvPr>
        </p:nvPicPr>
        <p:blipFill>
          <a:blip r:embed="rId9"/>
          <a:stretch>
            <a:fillRect/>
          </a:stretch>
        </p:blipFill>
        <p:spPr>
          <a:xfrm>
            <a:off x="4429124" y="2071678"/>
            <a:ext cx="203200" cy="203200"/>
          </a:xfrm>
          <a:prstGeom prst="rect">
            <a:avLst/>
          </a:prstGeom>
        </p:spPr>
      </p:pic>
      <p:pic>
        <p:nvPicPr>
          <p:cNvPr id="12" name="s24 3">
            <a:hlinkClick r:id="" action="ppaction://media"/>
          </p:cNvPr>
          <p:cNvPicPr>
            <a:picLocks noRot="1" noChangeAspect="1"/>
          </p:cNvPicPr>
          <p:nvPr>
            <a:wavAudioFile r:embed="rId3" name="s24 3"/>
          </p:nvPr>
        </p:nvPicPr>
        <p:blipFill>
          <a:blip r:embed="rId10"/>
          <a:stretch>
            <a:fillRect/>
          </a:stretch>
        </p:blipFill>
        <p:spPr>
          <a:xfrm>
            <a:off x="5429256" y="3214686"/>
            <a:ext cx="203200" cy="203200"/>
          </a:xfrm>
          <a:prstGeom prst="rect">
            <a:avLst/>
          </a:prstGeom>
        </p:spPr>
      </p:pic>
      <p:pic>
        <p:nvPicPr>
          <p:cNvPr id="13" name="s25 5">
            <a:hlinkClick r:id="" action="ppaction://media"/>
          </p:cNvPr>
          <p:cNvPicPr>
            <a:picLocks noRot="1" noChangeAspect="1"/>
          </p:cNvPicPr>
          <p:nvPr>
            <a:wavAudioFile r:embed="rId4" name="s25 5"/>
          </p:nvPr>
        </p:nvPicPr>
        <p:blipFill>
          <a:blip r:embed="rId11"/>
          <a:stretch>
            <a:fillRect/>
          </a:stretch>
        </p:blipFill>
        <p:spPr>
          <a:xfrm>
            <a:off x="4786314" y="4500570"/>
            <a:ext cx="203200" cy="203200"/>
          </a:xfrm>
          <a:prstGeom prst="rect">
            <a:avLst/>
          </a:prstGeom>
        </p:spPr>
      </p:pic>
      <p:sp>
        <p:nvSpPr>
          <p:cNvPr id="14" name="Explosion 1 13"/>
          <p:cNvSpPr/>
          <p:nvPr/>
        </p:nvSpPr>
        <p:spPr>
          <a:xfrm>
            <a:off x="3643306" y="0"/>
            <a:ext cx="2571736" cy="2214554"/>
          </a:xfrm>
          <a:prstGeom prst="irregularSeal1">
            <a:avLst/>
          </a:prstGeom>
          <a:solidFill>
            <a:schemeClr val="accent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Yes ! Mam</a:t>
            </a:r>
            <a:endParaRPr lang="en-IN" sz="2400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23244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8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901"/>
                            </p:stCondLst>
                            <p:childTnLst>
                              <p:par>
                                <p:cTn id="1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401"/>
                            </p:stCondLst>
                            <p:childTnLst>
                              <p:par>
                                <p:cTn id="2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7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152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152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9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073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showWhenStopped="0"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5" grpId="0" animBg="1"/>
      <p:bldP spid="7" grpId="0" animBg="1"/>
      <p:bldP spid="14" grpId="0" animBg="1"/>
      <p:bldP spid="1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IET USNAGAR\Desktop\ANITA RAWAT\fibre to fabric\IMG_20190721_1314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864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New folder\Download\unnamed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1928802"/>
            <a:ext cx="4643470" cy="4829164"/>
          </a:xfrm>
          <a:prstGeom prst="rect">
            <a:avLst/>
          </a:prstGeom>
          <a:noFill/>
        </p:spPr>
      </p:pic>
      <p:pic>
        <p:nvPicPr>
          <p:cNvPr id="4" name="s26 ">
            <a:hlinkClick r:id="" action="ppaction://media"/>
          </p:cNvPr>
          <p:cNvPicPr>
            <a:picLocks noRot="1" noChangeAspect="1"/>
          </p:cNvPicPr>
          <p:nvPr>
            <a:wavAudioFile r:embed="rId1" name="s26 "/>
          </p:nvPr>
        </p:nvPicPr>
        <p:blipFill>
          <a:blip r:embed="rId5"/>
          <a:stretch>
            <a:fillRect/>
          </a:stretch>
        </p:blipFill>
        <p:spPr>
          <a:xfrm>
            <a:off x="4470400" y="3327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1980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:\Download\Harvestin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4" y="1371600"/>
            <a:ext cx="7286644" cy="548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" y="217714"/>
            <a:ext cx="862491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HARVESTING OF JUTE PLANT</a:t>
            </a:r>
            <a:endParaRPr lang="en-IN" sz="4800" dirty="0"/>
          </a:p>
        </p:txBody>
      </p:sp>
      <p:pic>
        <p:nvPicPr>
          <p:cNvPr id="4" name="s27 ">
            <a:hlinkClick r:id="" action="ppaction://media"/>
          </p:cNvPr>
          <p:cNvPicPr>
            <a:picLocks noRot="1" noChangeAspect="1"/>
          </p:cNvPicPr>
          <p:nvPr>
            <a:wavAudioFile r:embed="rId1" name="s27 "/>
          </p:nvPr>
        </p:nvPicPr>
        <p:blipFill>
          <a:blip r:embed="rId4"/>
          <a:stretch>
            <a:fillRect/>
          </a:stretch>
        </p:blipFill>
        <p:spPr>
          <a:xfrm>
            <a:off x="4470400" y="3327400"/>
            <a:ext cx="203200" cy="203200"/>
          </a:xfrm>
          <a:prstGeom prst="rect">
            <a:avLst/>
          </a:prstGeom>
        </p:spPr>
      </p:pic>
      <p:pic>
        <p:nvPicPr>
          <p:cNvPr id="5" name="Picture 4" descr="C:\Users\admin\Desktop\New folder\Download\unnamed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2028860"/>
            <a:ext cx="4286280" cy="48291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1946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IET USNAGAR\Desktop\ANITA RAWAT\fibre to fabric\Screenshot_20190720_1236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63" t="19311" r="8163"/>
          <a:stretch>
            <a:fillRect/>
          </a:stretch>
        </p:blipFill>
        <p:spPr bwMode="auto">
          <a:xfrm>
            <a:off x="0" y="1071546"/>
            <a:ext cx="9144000" cy="5286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" y="0"/>
            <a:ext cx="9143999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MERGING JUTE STEM IN WATER</a:t>
            </a:r>
            <a:endParaRPr lang="en-IN" sz="4800" dirty="0"/>
          </a:p>
        </p:txBody>
      </p:sp>
      <p:pic>
        <p:nvPicPr>
          <p:cNvPr id="5" name="s28">
            <a:hlinkClick r:id="" action="ppaction://media"/>
          </p:cNvPr>
          <p:cNvPicPr>
            <a:picLocks noRot="1" noChangeAspect="1"/>
          </p:cNvPicPr>
          <p:nvPr>
            <a:wavAudioFile r:embed="rId1" name="s28"/>
          </p:nvPr>
        </p:nvPicPr>
        <p:blipFill>
          <a:blip r:embed="rId4"/>
          <a:stretch>
            <a:fillRect/>
          </a:stretch>
        </p:blipFill>
        <p:spPr>
          <a:xfrm>
            <a:off x="4470400" y="3327400"/>
            <a:ext cx="203200" cy="203200"/>
          </a:xfrm>
          <a:prstGeom prst="rect">
            <a:avLst/>
          </a:prstGeom>
        </p:spPr>
      </p:pic>
      <p:pic>
        <p:nvPicPr>
          <p:cNvPr id="6" name="Picture 5" descr="C:\Users\admin\Desktop\New folder\Download\unnamed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2357430"/>
            <a:ext cx="4071966" cy="45005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9250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E4DA">
            <a:alpha val="6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fibre to fabric\images (1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784"/>
          <a:stretch>
            <a:fillRect/>
          </a:stretch>
        </p:blipFill>
        <p:spPr bwMode="auto">
          <a:xfrm>
            <a:off x="0" y="857232"/>
            <a:ext cx="9144000" cy="60007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DIET USNAGAR\Desktop\fibre to fabric\girl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2492188" cy="2819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214282" y="0"/>
            <a:ext cx="3857652" cy="2214554"/>
          </a:xfrm>
          <a:prstGeom prst="wedgeEllipseCallout">
            <a:avLst>
              <a:gd name="adj1" fmla="val -20570"/>
              <a:gd name="adj2" fmla="val 99932"/>
            </a:avLst>
          </a:prstGeom>
          <a:solidFill>
            <a:schemeClr val="accent1">
              <a:alpha val="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HURREY! We have won the first prize in science </a:t>
            </a:r>
            <a:r>
              <a:rPr lang="en-US" sz="2400" b="1" dirty="0" smtClean="0">
                <a:solidFill>
                  <a:schemeClr val="tx1"/>
                </a:solidFill>
              </a:rPr>
              <a:t>quiz. papa </a:t>
            </a:r>
            <a:r>
              <a:rPr lang="en-US" sz="2400" b="1" dirty="0">
                <a:solidFill>
                  <a:schemeClr val="tx1"/>
                </a:solidFill>
              </a:rPr>
              <a:t>mummy will be very glad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5357818" y="357166"/>
            <a:ext cx="3643338" cy="1214446"/>
          </a:xfrm>
          <a:prstGeom prst="wedgeEllipseCallout">
            <a:avLst>
              <a:gd name="adj1" fmla="val -128366"/>
              <a:gd name="adj2" fmla="val 243336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Lets buy clothes </a:t>
            </a:r>
            <a:r>
              <a:rPr lang="en-US" sz="2800" b="1" dirty="0" smtClean="0">
                <a:solidFill>
                  <a:schemeClr val="tx1"/>
                </a:solidFill>
              </a:rPr>
              <a:t>for them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6" name="s2">
            <a:hlinkClick r:id="" action="ppaction://media"/>
          </p:cNvPr>
          <p:cNvPicPr>
            <a:picLocks noRot="1" noChangeAspect="1"/>
          </p:cNvPicPr>
          <p:nvPr>
            <a:wavAudioFile r:embed="rId1" name="s2"/>
          </p:nvPr>
        </p:nvPicPr>
        <p:blipFill>
          <a:blip r:embed="rId5"/>
          <a:stretch>
            <a:fillRect/>
          </a:stretch>
        </p:blipFill>
        <p:spPr>
          <a:xfrm>
            <a:off x="4470400" y="3327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2486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4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IET USNAGAR\Desktop\ANITA RAWAT\fibre to fabric\IMG_20190721_1313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AFTER PEAL COMES OUT, WE GET JUTE FIBRE</a:t>
            </a:r>
            <a:endParaRPr lang="en-IN" sz="4800" dirty="0"/>
          </a:p>
        </p:txBody>
      </p:sp>
      <p:pic>
        <p:nvPicPr>
          <p:cNvPr id="4" name="s29">
            <a:hlinkClick r:id="" action="ppaction://media"/>
          </p:cNvPr>
          <p:cNvPicPr>
            <a:picLocks noRot="1" noChangeAspect="1"/>
          </p:cNvPicPr>
          <p:nvPr>
            <a:wavAudioFile r:embed="rId1" name="s29"/>
          </p:nvPr>
        </p:nvPicPr>
        <p:blipFill>
          <a:blip r:embed="rId4"/>
          <a:stretch>
            <a:fillRect/>
          </a:stretch>
        </p:blipFill>
        <p:spPr>
          <a:xfrm>
            <a:off x="4470400" y="3327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7648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IET USNAGAR\Desktop\ANITA RAWAT\fibre to fabric\Screenshot_20190720_1235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593" r="7812"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1454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JUTE YARN IS MADE FROM FIBRE</a:t>
            </a:r>
            <a:endParaRPr lang="en-IN" sz="4800" dirty="0"/>
          </a:p>
        </p:txBody>
      </p:sp>
      <p:sp>
        <p:nvSpPr>
          <p:cNvPr id="3" name="Right Arrow 2"/>
          <p:cNvSpPr/>
          <p:nvPr/>
        </p:nvSpPr>
        <p:spPr>
          <a:xfrm>
            <a:off x="3857620" y="4857760"/>
            <a:ext cx="2395542" cy="663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YARN</a:t>
            </a:r>
            <a:endParaRPr lang="en-IN" sz="2000" b="1" dirty="0">
              <a:solidFill>
                <a:schemeClr val="tx1"/>
              </a:solidFill>
            </a:endParaRPr>
          </a:p>
        </p:txBody>
      </p:sp>
      <p:pic>
        <p:nvPicPr>
          <p:cNvPr id="5" name="s30">
            <a:hlinkClick r:id="" action="ppaction://media"/>
          </p:cNvPr>
          <p:cNvPicPr>
            <a:picLocks noRot="1" noChangeAspect="1"/>
          </p:cNvPicPr>
          <p:nvPr>
            <a:wavAudioFile r:embed="rId1" name="s30"/>
          </p:nvPr>
        </p:nvPicPr>
        <p:blipFill>
          <a:blip r:embed="rId4"/>
          <a:stretch>
            <a:fillRect/>
          </a:stretch>
        </p:blipFill>
        <p:spPr>
          <a:xfrm>
            <a:off x="4470400" y="3327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5165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IET USNAGAR\Desktop\ANITA RAWAT\Download\DIY_Modern_Macrame_Square_Knots_1024x102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81200"/>
            <a:ext cx="4350657" cy="40240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IET USNAGAR\Desktop\ANITA RAWAT\Download\Webp.net-gifmaker_1024x102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81201"/>
            <a:ext cx="4191000" cy="40277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152400"/>
            <a:ext cx="8610600" cy="167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WEAVING IS DONE ACCORDING TO REQUIREMENT</a:t>
            </a:r>
            <a:endParaRPr lang="en-IN" sz="4800" dirty="0"/>
          </a:p>
        </p:txBody>
      </p:sp>
      <p:sp>
        <p:nvSpPr>
          <p:cNvPr id="3" name="Rectangle 2"/>
          <p:cNvSpPr/>
          <p:nvPr/>
        </p:nvSpPr>
        <p:spPr>
          <a:xfrm>
            <a:off x="751335" y="6172200"/>
            <a:ext cx="2891971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MAT</a:t>
            </a:r>
            <a:endParaRPr lang="en-IN" sz="3200" dirty="0"/>
          </a:p>
        </p:txBody>
      </p:sp>
      <p:sp>
        <p:nvSpPr>
          <p:cNvPr id="4" name="Rectangle 3"/>
          <p:cNvSpPr/>
          <p:nvPr/>
        </p:nvSpPr>
        <p:spPr>
          <a:xfrm>
            <a:off x="4953000" y="6172200"/>
            <a:ext cx="3733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WALL HANGING</a:t>
            </a:r>
            <a:endParaRPr lang="en-IN" sz="3200" dirty="0"/>
          </a:p>
        </p:txBody>
      </p:sp>
      <p:pic>
        <p:nvPicPr>
          <p:cNvPr id="7" name="s31">
            <a:hlinkClick r:id="" action="ppaction://media"/>
          </p:cNvPr>
          <p:cNvPicPr>
            <a:picLocks noRot="1" noChangeAspect="1"/>
          </p:cNvPicPr>
          <p:nvPr>
            <a:wavAudioFile r:embed="rId1" name="s31"/>
          </p:nvPr>
        </p:nvPicPr>
        <p:blipFill>
          <a:blip r:embed="rId5"/>
          <a:stretch>
            <a:fillRect/>
          </a:stretch>
        </p:blipFill>
        <p:spPr>
          <a:xfrm>
            <a:off x="4470400" y="3327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3559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5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s32 1">
            <a:hlinkClick r:id="" action="ppaction://media"/>
          </p:cNvPr>
          <p:cNvPicPr>
            <a:picLocks noRot="1" noChangeAspect="1"/>
          </p:cNvPicPr>
          <p:nvPr>
            <a:wavAudioFile r:embed="rId1" name="s32 1"/>
          </p:nvPr>
        </p:nvPicPr>
        <p:blipFill>
          <a:blip r:embed="rId7"/>
          <a:stretch>
            <a:fillRect/>
          </a:stretch>
        </p:blipFill>
        <p:spPr>
          <a:xfrm>
            <a:off x="4470400" y="3327400"/>
            <a:ext cx="203200" cy="203200"/>
          </a:xfrm>
          <a:prstGeom prst="rect">
            <a:avLst/>
          </a:prstGeom>
        </p:spPr>
      </p:pic>
      <p:pic>
        <p:nvPicPr>
          <p:cNvPr id="10" name="s32 4">
            <a:hlinkClick r:id="" action="ppaction://media"/>
          </p:cNvPr>
          <p:cNvPicPr>
            <a:picLocks noRot="1" noChangeAspect="1"/>
          </p:cNvPicPr>
          <p:nvPr>
            <a:wavAudioFile r:embed="rId2" name="s32 4"/>
          </p:nvPr>
        </p:nvPicPr>
        <p:blipFill>
          <a:blip r:embed="rId8"/>
          <a:stretch>
            <a:fillRect/>
          </a:stretch>
        </p:blipFill>
        <p:spPr>
          <a:xfrm>
            <a:off x="2857488" y="4572008"/>
            <a:ext cx="203200" cy="203200"/>
          </a:xfrm>
          <a:prstGeom prst="rect">
            <a:avLst/>
          </a:prstGeom>
        </p:spPr>
      </p:pic>
      <p:pic>
        <p:nvPicPr>
          <p:cNvPr id="11" name="s32 2">
            <a:hlinkClick r:id="" action="ppaction://media"/>
          </p:cNvPr>
          <p:cNvPicPr>
            <a:picLocks noRot="1" noChangeAspect="1"/>
          </p:cNvPicPr>
          <p:nvPr>
            <a:wavAudioFile r:embed="rId3" name="s32 2"/>
          </p:nvPr>
        </p:nvPicPr>
        <p:blipFill>
          <a:blip r:embed="rId9"/>
          <a:stretch>
            <a:fillRect/>
          </a:stretch>
        </p:blipFill>
        <p:spPr>
          <a:xfrm>
            <a:off x="4143372" y="2571744"/>
            <a:ext cx="203200" cy="203200"/>
          </a:xfrm>
          <a:prstGeom prst="rect">
            <a:avLst/>
          </a:prstGeom>
        </p:spPr>
      </p:pic>
      <p:pic>
        <p:nvPicPr>
          <p:cNvPr id="12" name="s32 3">
            <a:hlinkClick r:id="" action="ppaction://media"/>
          </p:cNvPr>
          <p:cNvPicPr>
            <a:picLocks noRot="1" noChangeAspect="1"/>
          </p:cNvPicPr>
          <p:nvPr>
            <a:wavAudioFile r:embed="rId4" name="s32 3"/>
          </p:nvPr>
        </p:nvPicPr>
        <p:blipFill>
          <a:blip r:embed="rId10"/>
          <a:stretch>
            <a:fillRect/>
          </a:stretch>
        </p:blipFill>
        <p:spPr>
          <a:xfrm>
            <a:off x="3357554" y="3500438"/>
            <a:ext cx="203200" cy="203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00100" y="0"/>
            <a:ext cx="7429552" cy="2000240"/>
          </a:xfrm>
          <a:prstGeom prst="rect">
            <a:avLst/>
          </a:prstGeom>
          <a:solidFill>
            <a:srgbClr val="FFCC66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Callout 1"/>
          <p:cNvSpPr/>
          <p:nvPr/>
        </p:nvSpPr>
        <p:spPr>
          <a:xfrm>
            <a:off x="1643042" y="0"/>
            <a:ext cx="5429288" cy="2000240"/>
          </a:xfrm>
          <a:prstGeom prst="wedgeEllipseCallout">
            <a:avLst>
              <a:gd name="adj1" fmla="val 47606"/>
              <a:gd name="adj2" fmla="val 64362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</a:rPr>
              <a:t>Well,students</a:t>
            </a:r>
            <a:r>
              <a:rPr lang="en-US" sz="2800" b="1" dirty="0" smtClean="0">
                <a:solidFill>
                  <a:schemeClr val="tx1"/>
                </a:solidFill>
              </a:rPr>
              <a:t> ! Hope you all understand the process of making jute fabric.</a:t>
            </a:r>
            <a:endParaRPr lang="en-IN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admin\Desktop\New folder\Download\unnamed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1785926"/>
            <a:ext cx="3694783" cy="4533904"/>
          </a:xfrm>
          <a:prstGeom prst="rect">
            <a:avLst/>
          </a:prstGeom>
          <a:noFill/>
        </p:spPr>
      </p:pic>
      <p:sp>
        <p:nvSpPr>
          <p:cNvPr id="14" name="Explosion 1 13"/>
          <p:cNvSpPr/>
          <p:nvPr/>
        </p:nvSpPr>
        <p:spPr>
          <a:xfrm>
            <a:off x="3071802" y="71438"/>
            <a:ext cx="3000396" cy="2285992"/>
          </a:xfrm>
          <a:prstGeom prst="irregularSeal1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Yes Mam.</a:t>
            </a:r>
            <a:endParaRPr lang="en-IN" sz="3200" b="1" dirty="0" smtClean="0">
              <a:solidFill>
                <a:schemeClr val="tx1"/>
              </a:solidFill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285720" y="0"/>
            <a:ext cx="4643470" cy="2214554"/>
          </a:xfrm>
          <a:prstGeom prst="wedgeEllipseCallout">
            <a:avLst>
              <a:gd name="adj1" fmla="val -22332"/>
              <a:gd name="adj2" fmla="val 70608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 Mam, I also want to know about animal and synthetic fabric.</a:t>
            </a:r>
            <a:endParaRPr lang="en-IN" sz="2800" b="1" dirty="0">
              <a:solidFill>
                <a:schemeClr val="tx1"/>
              </a:solidFill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4071934" y="142852"/>
            <a:ext cx="4572032" cy="1752600"/>
          </a:xfrm>
          <a:prstGeom prst="wedgeEllipseCallout">
            <a:avLst>
              <a:gd name="adj1" fmla="val 21656"/>
              <a:gd name="adj2" fmla="val 72763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Good. We will study about these in class 7 and 8.</a:t>
            </a:r>
            <a:endParaRPr lang="en-IN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313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9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981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981"/>
                            </p:stCondLst>
                            <p:childTnLst>
                              <p:par>
                                <p:cTn id="2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832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832"/>
                            </p:stCondLst>
                            <p:childTnLst>
                              <p:par>
                                <p:cTn id="2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4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253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253"/>
                            </p:stCondLst>
                            <p:childTnLst>
                              <p:par>
                                <p:cTn id="38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55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4" grpId="0" animBg="1"/>
      <p:bldP spid="14" grpId="1" animBg="1"/>
      <p:bldP spid="7" grpId="0" animBg="1"/>
      <p:bldP spid="7" grpId="1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LET’S RECALL</a:t>
            </a:r>
            <a:endParaRPr lang="en-IN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600200"/>
            <a:ext cx="8715436" cy="468632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b="1" dirty="0" smtClean="0"/>
              <a:t>	State weather the following statements are true or false:</a:t>
            </a:r>
          </a:p>
          <a:p>
            <a:r>
              <a:rPr lang="en-US" sz="2800" b="1" dirty="0" smtClean="0"/>
              <a:t>Yarn is made from </a:t>
            </a:r>
            <a:r>
              <a:rPr lang="en-US" sz="2800" b="1" dirty="0" err="1" smtClean="0"/>
              <a:t>fibres</a:t>
            </a:r>
            <a:r>
              <a:rPr lang="en-US" sz="2800" b="1" dirty="0" smtClean="0"/>
              <a:t>.  </a:t>
            </a:r>
            <a:r>
              <a:rPr lang="en-US" sz="2800" b="1" dirty="0" smtClean="0">
                <a:solidFill>
                  <a:srgbClr val="FF0000"/>
                </a:solidFill>
              </a:rPr>
              <a:t>True  / False</a:t>
            </a:r>
          </a:p>
          <a:p>
            <a:r>
              <a:rPr lang="en-US" sz="2800" b="1" dirty="0" smtClean="0"/>
              <a:t>Spinning is a process of making </a:t>
            </a:r>
            <a:r>
              <a:rPr lang="en-US" sz="2800" b="1" dirty="0" err="1" smtClean="0"/>
              <a:t>fibres</a:t>
            </a:r>
            <a:r>
              <a:rPr lang="en-US" sz="2800" b="1" dirty="0" smtClean="0"/>
              <a:t>. </a:t>
            </a:r>
            <a:r>
              <a:rPr lang="en-US" sz="2800" b="1" dirty="0" smtClean="0">
                <a:solidFill>
                  <a:srgbClr val="FF0000"/>
                </a:solidFill>
              </a:rPr>
              <a:t>True / False</a:t>
            </a:r>
          </a:p>
          <a:p>
            <a:r>
              <a:rPr lang="en-US" sz="2800" b="1" dirty="0" smtClean="0"/>
              <a:t>Jute is the outer covering of coconut. </a:t>
            </a:r>
            <a:r>
              <a:rPr lang="en-US" sz="2800" b="1" dirty="0" smtClean="0">
                <a:solidFill>
                  <a:srgbClr val="FF0000"/>
                </a:solidFill>
              </a:rPr>
              <a:t>True / False</a:t>
            </a:r>
          </a:p>
          <a:p>
            <a:r>
              <a:rPr lang="en-US" sz="2800" b="1" dirty="0" smtClean="0"/>
              <a:t>The process of removing seed from cotton is called ginning. </a:t>
            </a:r>
            <a:r>
              <a:rPr lang="en-US" sz="2800" b="1" dirty="0" smtClean="0">
                <a:solidFill>
                  <a:srgbClr val="FF0000"/>
                </a:solidFill>
              </a:rPr>
              <a:t>True / False</a:t>
            </a:r>
          </a:p>
          <a:p>
            <a:r>
              <a:rPr lang="en-US" sz="2800" b="1" dirty="0" smtClean="0"/>
              <a:t>Weaving of yarn makes a piece of fabric</a:t>
            </a:r>
            <a:r>
              <a:rPr lang="en-US" sz="2800" b="1" dirty="0" smtClean="0">
                <a:solidFill>
                  <a:srgbClr val="FF0000"/>
                </a:solidFill>
              </a:rPr>
              <a:t>.  True / False</a:t>
            </a:r>
          </a:p>
          <a:p>
            <a:r>
              <a:rPr lang="en-US" sz="2800" b="1" dirty="0" err="1" smtClean="0"/>
              <a:t>Polyster</a:t>
            </a:r>
            <a:r>
              <a:rPr lang="en-US" sz="2800" b="1" dirty="0" smtClean="0"/>
              <a:t> is a natural fibre. </a:t>
            </a:r>
            <a:r>
              <a:rPr lang="en-US" sz="2800" b="1" dirty="0" smtClean="0">
                <a:solidFill>
                  <a:srgbClr val="FF0000"/>
                </a:solidFill>
              </a:rPr>
              <a:t>True/False</a:t>
            </a:r>
            <a:r>
              <a:rPr lang="en-US" sz="2800" b="1" dirty="0" smtClean="0"/>
              <a:t>.</a:t>
            </a:r>
            <a:endParaRPr lang="en-IN" sz="2800" b="1" dirty="0"/>
          </a:p>
        </p:txBody>
      </p:sp>
      <p:pic>
        <p:nvPicPr>
          <p:cNvPr id="4" name="s33 ">
            <a:hlinkClick r:id="" action="ppaction://media"/>
          </p:cNvPr>
          <p:cNvPicPr>
            <a:picLocks noRot="1" noChangeAspect="1"/>
          </p:cNvPicPr>
          <p:nvPr>
            <a:wavAudioFile r:embed="rId1" name="s33 "/>
          </p:nvPr>
        </p:nvPicPr>
        <p:blipFill>
          <a:blip r:embed="rId3"/>
          <a:stretch>
            <a:fillRect/>
          </a:stretch>
        </p:blipFill>
        <p:spPr>
          <a:xfrm>
            <a:off x="4470400" y="3327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7204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5470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itchFamily="66" charset="0"/>
              </a:rPr>
              <a:t>TEST YOURSELF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2362200"/>
            <a:ext cx="8534400" cy="381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33CC"/>
                </a:solidFill>
                <a:latin typeface="Comic Sans MS" pitchFamily="66" charset="0"/>
              </a:rPr>
              <a:t>From which part of the plant cotton is obtained ?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0" y="2743200"/>
            <a:ext cx="8534400" cy="381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33CC"/>
                </a:solidFill>
                <a:latin typeface="Comic Sans MS" pitchFamily="66" charset="0"/>
              </a:rPr>
              <a:t>Cotton is obtained from the fruit of the cotton plant.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1428736"/>
            <a:ext cx="845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Answer these questions:</a:t>
            </a:r>
            <a:endParaRPr lang="en-US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4800" y="3352800"/>
            <a:ext cx="8534400" cy="381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33CC"/>
                </a:solidFill>
                <a:latin typeface="Comic Sans MS" pitchFamily="66" charset="0"/>
              </a:rPr>
              <a:t>Name the process of making yarn from fibre.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04800" y="3733800"/>
            <a:ext cx="8534400" cy="381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33CC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0033CC"/>
                </a:solidFill>
                <a:latin typeface="Comic Sans MS" pitchFamily="66" charset="0"/>
              </a:rPr>
              <a:t>  Spinning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4800" y="4419600"/>
            <a:ext cx="8534400" cy="381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33CC"/>
                </a:solidFill>
                <a:latin typeface="Comic Sans MS" pitchFamily="66" charset="0"/>
              </a:rPr>
              <a:t>By which process fabric is made from yarns ? 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304800" y="4800600"/>
            <a:ext cx="8534400" cy="381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33CC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0033CC"/>
                </a:solidFill>
                <a:latin typeface="Comic Sans MS" pitchFamily="66" charset="0"/>
              </a:rPr>
              <a:t>Weaving and knitting.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4800" y="5486400"/>
            <a:ext cx="8534400" cy="381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33CC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0033CC"/>
                </a:solidFill>
                <a:latin typeface="Comic Sans MS" pitchFamily="66" charset="0"/>
              </a:rPr>
              <a:t>What is ginning ?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304800" y="5867400"/>
            <a:ext cx="8534400" cy="381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33CC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0033CC"/>
                </a:solidFill>
                <a:latin typeface="Comic Sans MS" pitchFamily="66" charset="0"/>
              </a:rPr>
              <a:t>The process of separating seeds from the cotton balls is called  ginning.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2" name="s34 ">
            <a:hlinkClick r:id="" action="ppaction://media"/>
          </p:cNvPr>
          <p:cNvPicPr>
            <a:picLocks noRot="1" noChangeAspect="1"/>
          </p:cNvPicPr>
          <p:nvPr>
            <a:wavAudioFile r:embed="rId1" name="s34 "/>
          </p:nvPr>
        </p:nvPicPr>
        <p:blipFill>
          <a:blip r:embed="rId3"/>
          <a:stretch>
            <a:fillRect/>
          </a:stretch>
        </p:blipFill>
        <p:spPr>
          <a:xfrm>
            <a:off x="4470400" y="3327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105147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8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6" grpId="0" animBg="1"/>
      <p:bldP spid="15" grpId="0"/>
      <p:bldP spid="20" grpId="0" animBg="1"/>
      <p:bldP spid="22" grpId="0" animBg="1"/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5786" y="428604"/>
            <a:ext cx="7858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chemeClr val="tx1"/>
                  </a:solidFill>
                </a:ln>
                <a:effectLst>
                  <a:glow rad="228600">
                    <a:srgbClr val="E3F577"/>
                  </a:glow>
                </a:effectLst>
              </a:rPr>
              <a:t>District Education &amp; Training Institute</a:t>
            </a:r>
          </a:p>
          <a:p>
            <a:pPr algn="ctr"/>
            <a:r>
              <a:rPr lang="en-US" sz="3600" b="1" dirty="0" err="1" smtClean="0">
                <a:ln>
                  <a:solidFill>
                    <a:schemeClr val="tx1"/>
                  </a:solidFill>
                </a:ln>
                <a:effectLst>
                  <a:glow rad="228600">
                    <a:srgbClr val="E3F577"/>
                  </a:glow>
                </a:effectLst>
              </a:rPr>
              <a:t>Udham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effectLst>
                  <a:glow rad="228600">
                    <a:srgbClr val="E3F577"/>
                  </a:glow>
                </a:effectLst>
              </a:rPr>
              <a:t> Singh Nagar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14678" y="2169375"/>
            <a:ext cx="5643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Motivation – Mr. </a:t>
            </a:r>
            <a:r>
              <a:rPr lang="en-US" sz="2400" dirty="0" err="1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Dharam</a:t>
            </a:r>
            <a:r>
              <a:rPr lang="en-US" sz="24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Singh </a:t>
            </a:r>
            <a:r>
              <a:rPr lang="en-US" sz="2400" dirty="0" err="1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Rawat</a:t>
            </a:r>
            <a:endParaRPr lang="en-US" sz="2400" dirty="0" smtClean="0">
              <a:ln w="18415" cmpd="sng">
                <a:solidFill>
                  <a:schemeClr val="tx1"/>
                </a:solidFill>
                <a:prstDash val="solid"/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n-US" sz="24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	                 (D.E.I.T. Principal)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14678" y="3526697"/>
            <a:ext cx="5572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Direction – Mr. Mohan Singh </a:t>
            </a:r>
            <a:r>
              <a:rPr lang="en-US" sz="2400" b="1" dirty="0" err="1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Rawat</a:t>
            </a:r>
            <a:endParaRPr lang="en-US" sz="2400" b="1" dirty="0" smtClean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en-US" sz="2400" b="1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(H.O.D.- E.T. Department)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14678" y="5169771"/>
            <a:ext cx="5643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Coordination  – Mr. B.P. Joshi</a:t>
            </a:r>
          </a:p>
          <a:p>
            <a:r>
              <a:rPr lang="en-US" sz="24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               (Coordinator - E.T. Department)</a:t>
            </a:r>
          </a:p>
        </p:txBody>
      </p:sp>
      <p:pic>
        <p:nvPicPr>
          <p:cNvPr id="8" name="Picture 2" descr="C:\Users\admin\Desktop\backup 11-11-19\jeevan negi class 6\deit princep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714488"/>
            <a:ext cx="1571636" cy="1357322"/>
          </a:xfrm>
          <a:prstGeom prst="rect">
            <a:avLst/>
          </a:prstGeom>
          <a:noFill/>
        </p:spPr>
      </p:pic>
      <p:pic>
        <p:nvPicPr>
          <p:cNvPr id="9" name="Picture 3" descr="C:\Users\admin\Desktop\backup 11-11-19\jeevan negi class 6\mohan singh rawa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214686"/>
            <a:ext cx="1571636" cy="1357322"/>
          </a:xfrm>
          <a:prstGeom prst="rect">
            <a:avLst/>
          </a:prstGeom>
          <a:noFill/>
        </p:spPr>
      </p:pic>
      <p:pic>
        <p:nvPicPr>
          <p:cNvPr id="10" name="Picture 4" descr="C:\Users\admin\Desktop\backup 11-11-19\jeevan negi class 6\joshi j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4786322"/>
            <a:ext cx="1571636" cy="1714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New folder\Download\images (3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1497" y="0"/>
            <a:ext cx="9185497" cy="6858000"/>
          </a:xfrm>
          <a:prstGeom prst="rect">
            <a:avLst/>
          </a:prstGeom>
          <a:noFill/>
        </p:spPr>
      </p:pic>
      <p:pic>
        <p:nvPicPr>
          <p:cNvPr id="4" name="Picture 2" descr="C:\Users\DIET USNAGAR\Desktop\fibre to fabric\girl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209800"/>
            <a:ext cx="1905000" cy="4648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4800600" y="36286"/>
            <a:ext cx="3914804" cy="1374648"/>
          </a:xfrm>
          <a:prstGeom prst="wedgeEllipseCallout">
            <a:avLst>
              <a:gd name="adj1" fmla="val -5073"/>
              <a:gd name="adj2" fmla="val 121464"/>
            </a:avLst>
          </a:prstGeom>
          <a:solidFill>
            <a:srgbClr val="92D050">
              <a:alpha val="5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Wow! So many  clothes of different  </a:t>
            </a:r>
            <a:r>
              <a:rPr lang="en-US" sz="2400" b="1" dirty="0" err="1" smtClean="0">
                <a:solidFill>
                  <a:schemeClr val="tx1"/>
                </a:solidFill>
              </a:rPr>
              <a:t>fibres</a:t>
            </a:r>
            <a:r>
              <a:rPr lang="en-US" sz="2400" b="1" dirty="0" smtClean="0">
                <a:solidFill>
                  <a:schemeClr val="tx1"/>
                </a:solidFill>
              </a:rPr>
              <a:t>.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142844" y="3714752"/>
            <a:ext cx="4286248" cy="2928934"/>
          </a:xfrm>
          <a:prstGeom prst="wedgeEllipseCallout">
            <a:avLst>
              <a:gd name="adj1" fmla="val 88007"/>
              <a:gd name="adj2" fmla="val -35253"/>
            </a:avLst>
          </a:prstGeom>
          <a:solidFill>
            <a:srgbClr val="FFFF0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I am totally confused. let’s ask the teacher about fabric. but before asking we should collect cuttings of different types of fabrics from the tailoring shop</a:t>
            </a:r>
            <a:endParaRPr lang="en-IN" sz="2000" b="1" dirty="0">
              <a:solidFill>
                <a:schemeClr val="tx1"/>
              </a:solidFill>
            </a:endParaRPr>
          </a:p>
        </p:txBody>
      </p:sp>
      <p:pic>
        <p:nvPicPr>
          <p:cNvPr id="8" name="s3">
            <a:hlinkClick r:id="" action="ppaction://media"/>
          </p:cNvPr>
          <p:cNvPicPr>
            <a:picLocks noRot="1" noChangeAspect="1"/>
          </p:cNvPicPr>
          <p:nvPr>
            <a:wavAudioFile r:embed="rId1" name="s3"/>
          </p:nvPr>
        </p:nvPicPr>
        <p:blipFill>
          <a:blip r:embed="rId5"/>
          <a:stretch>
            <a:fillRect/>
          </a:stretch>
        </p:blipFill>
        <p:spPr>
          <a:xfrm>
            <a:off x="4470400" y="3327400"/>
            <a:ext cx="203200" cy="20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8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09" r="7638" b="93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642910" y="142876"/>
            <a:ext cx="2928958" cy="1428736"/>
          </a:xfrm>
          <a:prstGeom prst="wedgeEllipseCallout">
            <a:avLst>
              <a:gd name="adj1" fmla="val 28992"/>
              <a:gd name="adj2" fmla="val 72233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Good </a:t>
            </a:r>
            <a:r>
              <a:rPr lang="en-US" sz="2400" b="1" dirty="0">
                <a:solidFill>
                  <a:schemeClr val="tx1"/>
                </a:solidFill>
              </a:rPr>
              <a:t>morning </a:t>
            </a:r>
            <a:r>
              <a:rPr lang="en-US" sz="2400" b="1" dirty="0" err="1" smtClean="0">
                <a:solidFill>
                  <a:schemeClr val="tx1"/>
                </a:solidFill>
              </a:rPr>
              <a:t>mam</a:t>
            </a:r>
            <a:r>
              <a:rPr lang="en-US" sz="2400" b="1" dirty="0" smtClean="0">
                <a:solidFill>
                  <a:schemeClr val="tx1"/>
                </a:solidFill>
              </a:rPr>
              <a:t>. I </a:t>
            </a:r>
            <a:r>
              <a:rPr lang="en-US" sz="2400" b="1" dirty="0">
                <a:solidFill>
                  <a:schemeClr val="tx1"/>
                </a:solidFill>
              </a:rPr>
              <a:t>have a question.</a:t>
            </a:r>
            <a:endParaRPr lang="en-IN" sz="2400" b="1" dirty="0">
              <a:solidFill>
                <a:schemeClr val="tx1"/>
              </a:solidFill>
            </a:endParaRPr>
          </a:p>
        </p:txBody>
      </p:sp>
      <p:pic>
        <p:nvPicPr>
          <p:cNvPr id="6146" name="Picture 2" descr="C:\Users\admin\Desktop\New folder\Download\unnamed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72132" y="1928802"/>
            <a:ext cx="3643338" cy="4357718"/>
          </a:xfrm>
          <a:prstGeom prst="rect">
            <a:avLst/>
          </a:prstGeom>
          <a:noFill/>
        </p:spPr>
      </p:pic>
      <p:pic>
        <p:nvPicPr>
          <p:cNvPr id="11" name="Picture 2" descr="C:\Users\DIET USNAGAR\Desktop\fibre to fabric\girl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74" y="1785926"/>
            <a:ext cx="1500198" cy="22860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4 a">
            <a:hlinkClick r:id="" action="ppaction://media"/>
          </p:cNvPr>
          <p:cNvPicPr>
            <a:picLocks noRot="1" noChangeAspect="1"/>
          </p:cNvPicPr>
          <p:nvPr>
            <a:wavAudioFile r:embed="rId1" name="s4 a"/>
          </p:nvPr>
        </p:nvPicPr>
        <p:blipFill>
          <a:blip r:embed="rId9"/>
          <a:stretch>
            <a:fillRect/>
          </a:stretch>
        </p:blipFill>
        <p:spPr>
          <a:xfrm>
            <a:off x="4470400" y="3327400"/>
            <a:ext cx="203200" cy="203200"/>
          </a:xfrm>
          <a:prstGeom prst="rect">
            <a:avLst/>
          </a:prstGeom>
        </p:spPr>
      </p:pic>
      <p:pic>
        <p:nvPicPr>
          <p:cNvPr id="10" name="s4 c">
            <a:hlinkClick r:id="" action="ppaction://media"/>
          </p:cNvPr>
          <p:cNvPicPr>
            <a:picLocks noRot="1" noChangeAspect="1"/>
          </p:cNvPicPr>
          <p:nvPr>
            <a:wavAudioFile r:embed="rId2" name="s4 c"/>
          </p:nvPr>
        </p:nvPicPr>
        <p:blipFill>
          <a:blip r:embed="rId9"/>
          <a:stretch>
            <a:fillRect/>
          </a:stretch>
        </p:blipFill>
        <p:spPr>
          <a:xfrm>
            <a:off x="4470400" y="3327400"/>
            <a:ext cx="203200" cy="203200"/>
          </a:xfrm>
          <a:prstGeom prst="rect">
            <a:avLst/>
          </a:prstGeom>
        </p:spPr>
      </p:pic>
      <p:pic>
        <p:nvPicPr>
          <p:cNvPr id="12" name="s4 b">
            <a:hlinkClick r:id="" action="ppaction://media"/>
          </p:cNvPr>
          <p:cNvPicPr>
            <a:picLocks noRot="1" noChangeAspect="1"/>
          </p:cNvPicPr>
          <p:nvPr>
            <a:wavAudioFile r:embed="rId3" name="s4 b"/>
          </p:nvPr>
        </p:nvPicPr>
        <p:blipFill>
          <a:blip r:embed="rId9"/>
          <a:stretch>
            <a:fillRect/>
          </a:stretch>
        </p:blipFill>
        <p:spPr>
          <a:xfrm>
            <a:off x="4470400" y="3327400"/>
            <a:ext cx="203200" cy="203200"/>
          </a:xfrm>
          <a:prstGeom prst="rect">
            <a:avLst/>
          </a:prstGeom>
        </p:spPr>
      </p:pic>
      <p:pic>
        <p:nvPicPr>
          <p:cNvPr id="13" name="s4 d">
            <a:hlinkClick r:id="" action="ppaction://media"/>
          </p:cNvPr>
          <p:cNvPicPr>
            <a:picLocks noRot="1" noChangeAspect="1"/>
          </p:cNvPicPr>
          <p:nvPr>
            <a:wavAudioFile r:embed="rId4" name="s4 d"/>
          </p:nvPr>
        </p:nvPicPr>
        <p:blipFill>
          <a:blip r:embed="rId9"/>
          <a:stretch>
            <a:fillRect/>
          </a:stretch>
        </p:blipFill>
        <p:spPr>
          <a:xfrm>
            <a:off x="4470400" y="3327400"/>
            <a:ext cx="203200" cy="2032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71868" y="0"/>
            <a:ext cx="3143272" cy="1857364"/>
          </a:xfrm>
          <a:prstGeom prst="rect">
            <a:avLst/>
          </a:prstGeom>
          <a:solidFill>
            <a:srgbClr val="FFC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Callout 15"/>
          <p:cNvSpPr/>
          <p:nvPr/>
        </p:nvSpPr>
        <p:spPr>
          <a:xfrm>
            <a:off x="4071934" y="0"/>
            <a:ext cx="4786346" cy="2143116"/>
          </a:xfrm>
          <a:prstGeom prst="wedgeEllipseCallout">
            <a:avLst>
              <a:gd name="adj1" fmla="val 13960"/>
              <a:gd name="adj2" fmla="val 62095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OK.feel</a:t>
            </a:r>
            <a:r>
              <a:rPr lang="en-US" sz="2400" b="1" dirty="0" smtClean="0">
                <a:solidFill>
                  <a:schemeClr val="tx1"/>
                </a:solidFill>
              </a:rPr>
              <a:t> and touch every piece of </a:t>
            </a:r>
            <a:r>
              <a:rPr lang="en-US" sz="2400" b="1" dirty="0" err="1" smtClean="0">
                <a:solidFill>
                  <a:schemeClr val="tx1"/>
                </a:solidFill>
              </a:rPr>
              <a:t>fabric.Now</a:t>
            </a:r>
            <a:r>
              <a:rPr lang="en-US" sz="2400" b="1" dirty="0" smtClean="0">
                <a:solidFill>
                  <a:schemeClr val="tx1"/>
                </a:solidFill>
              </a:rPr>
              <a:t>  try to label some of the as cotton, silk, wool, jute and synthetic. </a:t>
            </a:r>
            <a:endParaRPr lang="en-IN" sz="2400" b="1" dirty="0">
              <a:solidFill>
                <a:schemeClr val="tx1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71406" y="71438"/>
            <a:ext cx="4000528" cy="1785926"/>
          </a:xfrm>
          <a:prstGeom prst="wedgeEllipseCallout">
            <a:avLst>
              <a:gd name="adj1" fmla="val 19600"/>
              <a:gd name="adj2" fmla="val 61080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Mam </a:t>
            </a:r>
            <a:r>
              <a:rPr lang="en-US" sz="2000" b="1" dirty="0">
                <a:solidFill>
                  <a:schemeClr val="tx1"/>
                </a:solidFill>
              </a:rPr>
              <a:t>what is </a:t>
            </a:r>
            <a:r>
              <a:rPr lang="en-US" sz="2000" b="1" dirty="0" err="1">
                <a:solidFill>
                  <a:schemeClr val="tx1"/>
                </a:solidFill>
              </a:rPr>
              <a:t>fabric?we</a:t>
            </a:r>
            <a:r>
              <a:rPr lang="en-US" sz="2000" b="1" dirty="0">
                <a:solidFill>
                  <a:schemeClr val="tx1"/>
                </a:solidFill>
              </a:rPr>
              <a:t> have collected many kinds of fabrics from the tailoring shop</a:t>
            </a:r>
            <a:endParaRPr lang="en-IN" sz="2000" b="1" dirty="0">
              <a:solidFill>
                <a:schemeClr val="tx1"/>
              </a:solidFill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5857884" y="142852"/>
            <a:ext cx="3000396" cy="1412492"/>
          </a:xfrm>
          <a:prstGeom prst="wedgeEllipseCallout">
            <a:avLst>
              <a:gd name="adj1" fmla="val 9370"/>
              <a:gd name="adj2" fmla="val 87291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Good </a:t>
            </a:r>
            <a:r>
              <a:rPr lang="en-US" sz="2400" b="1" dirty="0">
                <a:solidFill>
                  <a:schemeClr val="tx1"/>
                </a:solidFill>
              </a:rPr>
              <a:t>morning </a:t>
            </a:r>
            <a:r>
              <a:rPr lang="en-US" sz="2400" b="1" dirty="0" err="1">
                <a:solidFill>
                  <a:schemeClr val="tx1"/>
                </a:solidFill>
              </a:rPr>
              <a:t>paheli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</a:rPr>
              <a:t>. what </a:t>
            </a:r>
            <a:r>
              <a:rPr lang="en-US" sz="2400" b="1" dirty="0">
                <a:solidFill>
                  <a:schemeClr val="tx1"/>
                </a:solidFill>
              </a:rPr>
              <a:t>is your </a:t>
            </a:r>
            <a:r>
              <a:rPr lang="en-US" sz="2400" b="1" dirty="0" smtClean="0">
                <a:solidFill>
                  <a:schemeClr val="tx1"/>
                </a:solidFill>
              </a:rPr>
              <a:t>quarry?</a:t>
            </a:r>
            <a:endParaRPr lang="en-IN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800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1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201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201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201"/>
                            </p:stCondLst>
                            <p:childTnLst>
                              <p:par>
                                <p:cTn id="17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2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492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492"/>
                            </p:stCondLst>
                            <p:childTnLst>
                              <p:par>
                                <p:cTn id="26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193"/>
                            </p:stCondLst>
                            <p:childTnLst>
                              <p:par>
                                <p:cTn id="32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558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16" grpId="0" animBg="1"/>
      <p:bldP spid="5" grpId="0" animBg="1"/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DIET USNAGAR\Desktop\fibre to fabric\Screenshot_20190720_1117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158" r="18639"/>
          <a:stretch>
            <a:fillRect/>
          </a:stretch>
        </p:blipFill>
        <p:spPr bwMode="auto">
          <a:xfrm>
            <a:off x="0" y="0"/>
            <a:ext cx="707233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New folder\Download\unnamed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1785926"/>
            <a:ext cx="2786050" cy="5072074"/>
          </a:xfrm>
          <a:prstGeom prst="rect">
            <a:avLst/>
          </a:prstGeom>
          <a:noFill/>
        </p:spPr>
      </p:pic>
      <p:pic>
        <p:nvPicPr>
          <p:cNvPr id="4" name="s5">
            <a:hlinkClick r:id="" action="ppaction://media"/>
          </p:cNvPr>
          <p:cNvPicPr>
            <a:picLocks noRot="1" noChangeAspect="1"/>
          </p:cNvPicPr>
          <p:nvPr>
            <a:wavAudioFile r:embed="rId1" name="s5"/>
          </p:nvPr>
        </p:nvPicPr>
        <p:blipFill>
          <a:blip r:embed="rId6"/>
          <a:stretch>
            <a:fillRect/>
          </a:stretch>
        </p:blipFill>
        <p:spPr>
          <a:xfrm>
            <a:off x="4470400" y="3327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1812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New folder\fibre to fabric\IMG_20190721_1321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</p:spPr>
      </p:pic>
      <p:sp>
        <p:nvSpPr>
          <p:cNvPr id="4" name="Oval Callout 3"/>
          <p:cNvSpPr/>
          <p:nvPr/>
        </p:nvSpPr>
        <p:spPr>
          <a:xfrm>
            <a:off x="71438" y="285728"/>
            <a:ext cx="2428860" cy="1241320"/>
          </a:xfrm>
          <a:prstGeom prst="wedgeEllipseCallout">
            <a:avLst>
              <a:gd name="adj1" fmla="val 47841"/>
              <a:gd name="adj2" fmla="val 116128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Mam , How are the fabric made?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6072198" y="71438"/>
            <a:ext cx="2933704" cy="1928802"/>
          </a:xfrm>
          <a:prstGeom prst="wedgeEllipseCallout">
            <a:avLst>
              <a:gd name="adj1" fmla="val 25911"/>
              <a:gd name="adj2" fmla="val 69515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</a:rPr>
              <a:t>Bujho</a:t>
            </a:r>
            <a:r>
              <a:rPr lang="en-US" sz="2400" b="1" dirty="0" smtClean="0">
                <a:solidFill>
                  <a:schemeClr val="tx1"/>
                </a:solidFill>
              </a:rPr>
              <a:t>! To understand this we will do some activity.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5715008" y="71414"/>
            <a:ext cx="3143272" cy="1643074"/>
          </a:xfrm>
          <a:prstGeom prst="wedgeEllipseCallout">
            <a:avLst>
              <a:gd name="adj1" fmla="val 22767"/>
              <a:gd name="adj2" fmla="val 83855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Are all students are ready for the activity?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8" name="Picture 2" descr="C:\Users\admin\Desktop\New folder\Download\unnamed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36" y="2214554"/>
            <a:ext cx="3500462" cy="4071966"/>
          </a:xfrm>
          <a:prstGeom prst="rect">
            <a:avLst/>
          </a:prstGeom>
          <a:noFill/>
        </p:spPr>
      </p:pic>
      <p:pic>
        <p:nvPicPr>
          <p:cNvPr id="9" name="s7 2">
            <a:hlinkClick r:id="" action="ppaction://media"/>
          </p:cNvPr>
          <p:cNvPicPr>
            <a:picLocks noRot="1" noChangeAspect="1"/>
          </p:cNvPicPr>
          <p:nvPr>
            <a:wavAudioFile r:embed="rId1" name="s7 2"/>
          </p:nvPr>
        </p:nvPicPr>
        <p:blipFill>
          <a:blip r:embed="rId8"/>
          <a:stretch>
            <a:fillRect/>
          </a:stretch>
        </p:blipFill>
        <p:spPr>
          <a:xfrm>
            <a:off x="3500430" y="2857496"/>
            <a:ext cx="203200" cy="203200"/>
          </a:xfrm>
          <a:prstGeom prst="rect">
            <a:avLst/>
          </a:prstGeom>
        </p:spPr>
      </p:pic>
      <p:pic>
        <p:nvPicPr>
          <p:cNvPr id="10" name="s6 3">
            <a:hlinkClick r:id="" action="ppaction://media"/>
          </p:cNvPr>
          <p:cNvPicPr>
            <a:picLocks noRot="1" noChangeAspect="1"/>
          </p:cNvPicPr>
          <p:nvPr>
            <a:wavAudioFile r:embed="rId2" name="s6 3"/>
          </p:nvPr>
        </p:nvPicPr>
        <p:blipFill>
          <a:blip r:embed="rId8"/>
          <a:stretch>
            <a:fillRect/>
          </a:stretch>
        </p:blipFill>
        <p:spPr>
          <a:xfrm>
            <a:off x="3214678" y="3929066"/>
            <a:ext cx="203200" cy="203200"/>
          </a:xfrm>
          <a:prstGeom prst="rect">
            <a:avLst/>
          </a:prstGeom>
        </p:spPr>
      </p:pic>
      <p:pic>
        <p:nvPicPr>
          <p:cNvPr id="11" name="s6 1">
            <a:hlinkClick r:id="" action="ppaction://media"/>
          </p:cNvPr>
          <p:cNvPicPr>
            <a:picLocks noRot="1" noChangeAspect="1"/>
          </p:cNvPicPr>
          <p:nvPr>
            <a:wavAudioFile r:embed="rId3" name="s6 1"/>
          </p:nvPr>
        </p:nvPicPr>
        <p:blipFill>
          <a:blip r:embed="rId8"/>
          <a:stretch>
            <a:fillRect/>
          </a:stretch>
        </p:blipFill>
        <p:spPr>
          <a:xfrm>
            <a:off x="5715008" y="2786058"/>
            <a:ext cx="203200" cy="203200"/>
          </a:xfrm>
          <a:prstGeom prst="rect">
            <a:avLst/>
          </a:prstGeom>
        </p:spPr>
      </p:pic>
      <p:pic>
        <p:nvPicPr>
          <p:cNvPr id="12" name="s6 4">
            <a:hlinkClick r:id="" action="ppaction://media"/>
          </p:cNvPr>
          <p:cNvPicPr>
            <a:picLocks noRot="1" noChangeAspect="1"/>
          </p:cNvPicPr>
          <p:nvPr>
            <a:wavAudioFile r:embed="rId4" name="s6 4"/>
          </p:nvPr>
        </p:nvPicPr>
        <p:blipFill>
          <a:blip r:embed="rId8"/>
          <a:stretch>
            <a:fillRect/>
          </a:stretch>
        </p:blipFill>
        <p:spPr>
          <a:xfrm>
            <a:off x="4714876" y="3929066"/>
            <a:ext cx="203200" cy="203200"/>
          </a:xfrm>
          <a:prstGeom prst="rect">
            <a:avLst/>
          </a:prstGeom>
        </p:spPr>
      </p:pic>
      <p:sp>
        <p:nvSpPr>
          <p:cNvPr id="13" name="Explosion 1 12"/>
          <p:cNvSpPr/>
          <p:nvPr/>
        </p:nvSpPr>
        <p:spPr>
          <a:xfrm>
            <a:off x="1785918" y="285728"/>
            <a:ext cx="2357454" cy="2143140"/>
          </a:xfrm>
          <a:prstGeom prst="irregularSeal1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 Yes Mam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821"/>
                            </p:stCondLst>
                            <p:childTnLst>
                              <p:par>
                                <p:cTn id="1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321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321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2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62"/>
                            </p:stCondLst>
                            <p:childTnLst>
                              <p:par>
                                <p:cTn id="2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62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1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443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2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showWhenStopped="0"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showWhenStopped="0"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New folder\fibre to fabric\IMG_20190721_1407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Users\admin\Desktop\New folder\Download\unnamed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1357298"/>
            <a:ext cx="4981580" cy="5500702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357190" y="209537"/>
            <a:ext cx="7858148" cy="1862141"/>
          </a:xfrm>
          <a:prstGeom prst="rect">
            <a:avLst/>
          </a:prstGeom>
          <a:solidFill>
            <a:srgbClr val="00B050">
              <a:alpha val="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Take a cotton cloth. Try to pull out a loosen thread of it. This is called yarn.</a:t>
            </a:r>
            <a:endParaRPr lang="en-IN" sz="4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s7 ">
            <a:hlinkClick r:id="" action="ppaction://media"/>
          </p:cNvPr>
          <p:cNvPicPr>
            <a:picLocks noRot="1" noChangeAspect="1"/>
          </p:cNvPicPr>
          <p:nvPr>
            <a:wavAudioFile r:embed="rId1" name="s7 "/>
          </p:nvPr>
        </p:nvPicPr>
        <p:blipFill>
          <a:blip r:embed="rId6"/>
          <a:stretch>
            <a:fillRect/>
          </a:stretch>
        </p:blipFill>
        <p:spPr>
          <a:xfrm>
            <a:off x="4470400" y="3327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6061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0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4"/>
            <a:ext cx="9144000" cy="1714488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outerShdw blurRad="723900" dist="1689100" dir="14700000" algn="ctr" rotWithShape="0">
              <a:schemeClr val="accent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Split up the yarn into thin strands. These thinner strands are called fibre.</a:t>
            </a:r>
            <a:endParaRPr lang="en-IN" sz="3600" b="1" dirty="0">
              <a:solidFill>
                <a:schemeClr val="tx1"/>
              </a:solidFill>
            </a:endParaRPr>
          </a:p>
        </p:txBody>
      </p:sp>
      <p:pic>
        <p:nvPicPr>
          <p:cNvPr id="4" name="s8">
            <a:hlinkClick r:id="" action="ppaction://media"/>
          </p:cNvPr>
          <p:cNvPicPr>
            <a:picLocks noRot="1" noChangeAspect="1"/>
          </p:cNvPicPr>
          <p:nvPr>
            <a:wavAudioFile r:embed="rId1" name="s8"/>
          </p:nvPr>
        </p:nvPicPr>
        <p:blipFill>
          <a:blip r:embed="rId3"/>
          <a:stretch>
            <a:fillRect/>
          </a:stretch>
        </p:blipFill>
        <p:spPr>
          <a:xfrm>
            <a:off x="4470400" y="3327400"/>
            <a:ext cx="203200" cy="203200"/>
          </a:xfrm>
          <a:prstGeom prst="rect">
            <a:avLst/>
          </a:prstGeom>
        </p:spPr>
      </p:pic>
      <p:pic>
        <p:nvPicPr>
          <p:cNvPr id="11266" name="Picture 2" descr="C:\Users\admin\Desktop\New folder\fibre to fabric\IMG_20190721_1408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71612"/>
            <a:ext cx="9143999" cy="5286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3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52187</TotalTime>
  <Words>671</Words>
  <Application>Microsoft Office PowerPoint</Application>
  <PresentationFormat>On-screen Show (4:3)</PresentationFormat>
  <Paragraphs>123</Paragraphs>
  <Slides>36</Slides>
  <Notes>5</Notes>
  <HiddenSlides>0</HiddenSlides>
  <MMClips>48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ON THE BASIS OF THE SOURCE </vt:lpstr>
      <vt:lpstr>NATURAL FIBRES</vt:lpstr>
      <vt:lpstr>SYNTHETIC  FIBRE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LET’S RECALL</vt:lpstr>
      <vt:lpstr>TEST YOURSELF</vt:lpstr>
      <vt:lpstr>Slide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FIBRE TO FABRIC</dc:title>
  <dc:creator>DIET USNAGAR</dc:creator>
  <cp:lastModifiedBy>admin</cp:lastModifiedBy>
  <cp:revision>182</cp:revision>
  <dcterms:created xsi:type="dcterms:W3CDTF">2006-08-16T00:00:00Z</dcterms:created>
  <dcterms:modified xsi:type="dcterms:W3CDTF">2020-05-02T06:19:03Z</dcterms:modified>
</cp:coreProperties>
</file>